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3" r:id="rId16"/>
    <p:sldId id="272" r:id="rId17"/>
    <p:sldId id="274" r:id="rId18"/>
    <p:sldId id="275" r:id="rId19"/>
    <p:sldId id="277" r:id="rId20"/>
    <p:sldId id="280" r:id="rId21"/>
    <p:sldId id="282" r:id="rId22"/>
    <p:sldId id="283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5" r:id="rId32"/>
    <p:sldId id="298" r:id="rId33"/>
    <p:sldId id="302" r:id="rId34"/>
    <p:sldId id="303" r:id="rId35"/>
    <p:sldId id="305" r:id="rId36"/>
    <p:sldId id="307" r:id="rId37"/>
    <p:sldId id="308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A39BB-D03B-4C26-B522-6E910D4CF52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5C6EE66-43D2-40BA-AF13-91FD2ADB506D}">
      <dgm:prSet phldrT="[Κείμενο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bg1">
              <a:lumMod val="85000"/>
              <a:lumOff val="15000"/>
            </a:schemeClr>
          </a:solidFill>
        </a:ln>
      </dgm:spPr>
      <dgm:t>
        <a:bodyPr/>
        <a:lstStyle/>
        <a:p>
          <a:r>
            <a:rPr lang="el-GR" sz="2000" b="1" dirty="0" smtClean="0">
              <a:solidFill>
                <a:schemeClr val="bg1"/>
              </a:solidFill>
              <a:latin typeface="Comic Sans MS" pitchFamily="66" charset="0"/>
            </a:rPr>
            <a:t>Προκαλούσε και διατηρούσε την προσμονή και την έκπληξη των παιδιών,καθώς εμφανιζόταν με καινούρια παραμύθια κάθε φορά μέσα από ένα κουτί!</a:t>
          </a:r>
          <a:endParaRPr lang="el-GR" sz="2000" dirty="0"/>
        </a:p>
      </dgm:t>
    </dgm:pt>
    <dgm:pt modelId="{70F6B5EF-45ED-4F11-902F-DB14AA094F9E}" type="parTrans" cxnId="{E450725C-5725-4751-A03E-0BF5AF17BE4F}">
      <dgm:prSet/>
      <dgm:spPr/>
      <dgm:t>
        <a:bodyPr/>
        <a:lstStyle/>
        <a:p>
          <a:endParaRPr lang="el-GR"/>
        </a:p>
      </dgm:t>
    </dgm:pt>
    <dgm:pt modelId="{25D50561-B21B-4A97-BF7E-B65DB95105D6}" type="sibTrans" cxnId="{E450725C-5725-4751-A03E-0BF5AF17BE4F}">
      <dgm:prSet/>
      <dgm:spPr/>
      <dgm:t>
        <a:bodyPr/>
        <a:lstStyle/>
        <a:p>
          <a:endParaRPr lang="el-GR"/>
        </a:p>
      </dgm:t>
    </dgm:pt>
    <dgm:pt modelId="{20570F04-0069-42FE-835C-7A18D08070BA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>
              <a:lumMod val="85000"/>
              <a:lumOff val="15000"/>
            </a:schemeClr>
          </a:solidFill>
        </a:ln>
      </dgm:spPr>
      <dgm:t>
        <a:bodyPr/>
        <a:lstStyle/>
        <a:p>
          <a:r>
            <a:rPr lang="el-GR" sz="2000" b="1" dirty="0" smtClean="0">
              <a:solidFill>
                <a:schemeClr val="bg1"/>
              </a:solidFill>
              <a:latin typeface="Comic Sans MS" pitchFamily="66" charset="0"/>
            </a:rPr>
            <a:t>Εξήγησε στα παιδιά ποια είναι τα λαϊκά παραδοσιακά παραμύθια ,πού και πώς τα λέγανε</a:t>
          </a:r>
        </a:p>
      </dgm:t>
    </dgm:pt>
    <dgm:pt modelId="{86D91947-7C80-4D22-A987-5C1B68AD008F}" type="parTrans" cxnId="{C8121233-1B4A-4383-A6BF-23D122D30A1E}">
      <dgm:prSet/>
      <dgm:spPr/>
      <dgm:t>
        <a:bodyPr/>
        <a:lstStyle/>
        <a:p>
          <a:endParaRPr lang="el-GR"/>
        </a:p>
      </dgm:t>
    </dgm:pt>
    <dgm:pt modelId="{E116C313-D9B3-4F62-B456-671194066822}" type="sibTrans" cxnId="{C8121233-1B4A-4383-A6BF-23D122D30A1E}">
      <dgm:prSet/>
      <dgm:spPr/>
      <dgm:t>
        <a:bodyPr/>
        <a:lstStyle/>
        <a:p>
          <a:endParaRPr lang="el-GR"/>
        </a:p>
      </dgm:t>
    </dgm:pt>
    <dgm:pt modelId="{CE6362D7-8958-444C-92DA-94212997FF8D}">
      <dgm:prSet custT="1"/>
      <dgm:spPr>
        <a:solidFill>
          <a:schemeClr val="tx2">
            <a:lumMod val="50000"/>
          </a:schemeClr>
        </a:solidFill>
        <a:ln>
          <a:solidFill>
            <a:schemeClr val="bg1">
              <a:lumMod val="85000"/>
              <a:lumOff val="15000"/>
            </a:schemeClr>
          </a:solidFill>
        </a:ln>
      </dgm:spPr>
      <dgm:t>
        <a:bodyPr/>
        <a:lstStyle/>
        <a:p>
          <a:r>
            <a:rPr lang="el-GR" sz="2000" b="1" dirty="0" smtClean="0">
              <a:solidFill>
                <a:schemeClr val="bg1"/>
              </a:solidFill>
              <a:latin typeface="Comic Sans MS" pitchFamily="66" charset="0"/>
            </a:rPr>
            <a:t>Επανεμφανιζόταν για να ρωτήσει τις εντυπώσεις των παιδιών και να προτείνει νέες ιδέες και δράσεις</a:t>
          </a:r>
        </a:p>
      </dgm:t>
    </dgm:pt>
    <dgm:pt modelId="{58FC23AF-82FD-477E-9A05-3EC2BC168F75}" type="parTrans" cxnId="{118D79F9-EE8B-4972-9A1C-C735515F031C}">
      <dgm:prSet/>
      <dgm:spPr/>
      <dgm:t>
        <a:bodyPr/>
        <a:lstStyle/>
        <a:p>
          <a:endParaRPr lang="el-GR"/>
        </a:p>
      </dgm:t>
    </dgm:pt>
    <dgm:pt modelId="{8BAEAE73-CA07-47D2-900B-6062DB70C9AA}" type="sibTrans" cxnId="{118D79F9-EE8B-4972-9A1C-C735515F031C}">
      <dgm:prSet/>
      <dgm:spPr/>
      <dgm:t>
        <a:bodyPr/>
        <a:lstStyle/>
        <a:p>
          <a:endParaRPr lang="el-GR"/>
        </a:p>
      </dgm:t>
    </dgm:pt>
    <dgm:pt modelId="{AF26B9E7-7AEB-4EBE-AE26-27C48B8D6C37}" type="pres">
      <dgm:prSet presAssocID="{120A39BB-D03B-4C26-B522-6E910D4CF5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4FD8CAA-C20E-49F6-AF0F-54CF2565E08E}" type="pres">
      <dgm:prSet presAssocID="{20570F04-0069-42FE-835C-7A18D08070BA}" presName="comp" presStyleCnt="0"/>
      <dgm:spPr/>
    </dgm:pt>
    <dgm:pt modelId="{31254059-2941-41B4-8C71-022CE5893F30}" type="pres">
      <dgm:prSet presAssocID="{20570F04-0069-42FE-835C-7A18D08070BA}" presName="box" presStyleLbl="node1" presStyleIdx="0" presStyleCnt="3"/>
      <dgm:spPr/>
      <dgm:t>
        <a:bodyPr/>
        <a:lstStyle/>
        <a:p>
          <a:endParaRPr lang="el-GR"/>
        </a:p>
      </dgm:t>
    </dgm:pt>
    <dgm:pt modelId="{9E6CF2A3-CCD4-4D77-917E-0281BFBD1574}" type="pres">
      <dgm:prSet presAssocID="{20570F04-0069-42FE-835C-7A18D08070BA}" presName="img" presStyleLbl="fgImgPlace1" presStyleIdx="0" presStyleCnt="3" custScaleX="50240" custScaleY="61410" custLinFactNeighborX="-1743" custLinFactNeighborY="3938"/>
      <dgm:spPr>
        <a:solidFill>
          <a:schemeClr val="bg1">
            <a:lumMod val="85000"/>
            <a:lumOff val="15000"/>
          </a:schemeClr>
        </a:solidFill>
        <a:ln>
          <a:solidFill>
            <a:schemeClr val="bg1">
              <a:lumMod val="85000"/>
              <a:lumOff val="15000"/>
            </a:schemeClr>
          </a:solidFill>
        </a:ln>
      </dgm:spPr>
    </dgm:pt>
    <dgm:pt modelId="{FB699E05-EB3D-408C-B33D-DEA55B46CDF5}" type="pres">
      <dgm:prSet presAssocID="{20570F04-0069-42FE-835C-7A18D08070B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EF0DC1-1B6B-4406-940F-B6EB106243D7}" type="pres">
      <dgm:prSet presAssocID="{E116C313-D9B3-4F62-B456-671194066822}" presName="spacer" presStyleCnt="0"/>
      <dgm:spPr/>
    </dgm:pt>
    <dgm:pt modelId="{195EC4E0-6C07-48F8-84FA-DC8F3F3CDF57}" type="pres">
      <dgm:prSet presAssocID="{95C6EE66-43D2-40BA-AF13-91FD2ADB506D}" presName="comp" presStyleCnt="0"/>
      <dgm:spPr/>
    </dgm:pt>
    <dgm:pt modelId="{F38E3B61-9456-4698-9811-2C88E81CF27E}" type="pres">
      <dgm:prSet presAssocID="{95C6EE66-43D2-40BA-AF13-91FD2ADB506D}" presName="box" presStyleLbl="node1" presStyleIdx="1" presStyleCnt="3"/>
      <dgm:spPr/>
      <dgm:t>
        <a:bodyPr/>
        <a:lstStyle/>
        <a:p>
          <a:endParaRPr lang="el-GR"/>
        </a:p>
      </dgm:t>
    </dgm:pt>
    <dgm:pt modelId="{88CCCC4C-1D23-460F-91C2-225A870CA79B}" type="pres">
      <dgm:prSet presAssocID="{95C6EE66-43D2-40BA-AF13-91FD2ADB506D}" presName="img" presStyleLbl="fgImgPlace1" presStyleIdx="1" presStyleCnt="3" custScaleX="71275" custScaleY="91429" custLinFactNeighborX="-8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B554A421-6D46-42D0-B462-5366C801359F}" type="pres">
      <dgm:prSet presAssocID="{95C6EE66-43D2-40BA-AF13-91FD2ADB506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5EF0C5-9EB3-4C8E-A142-09CAA72ECE8C}" type="pres">
      <dgm:prSet presAssocID="{25D50561-B21B-4A97-BF7E-B65DB95105D6}" presName="spacer" presStyleCnt="0"/>
      <dgm:spPr/>
    </dgm:pt>
    <dgm:pt modelId="{F0CFB0F9-DA69-4A75-884B-79F3FBA20213}" type="pres">
      <dgm:prSet presAssocID="{CE6362D7-8958-444C-92DA-94212997FF8D}" presName="comp" presStyleCnt="0"/>
      <dgm:spPr/>
    </dgm:pt>
    <dgm:pt modelId="{54E6185E-C495-45BB-B7A4-75EB0C0F0600}" type="pres">
      <dgm:prSet presAssocID="{CE6362D7-8958-444C-92DA-94212997FF8D}" presName="box" presStyleLbl="node1" presStyleIdx="2" presStyleCnt="3"/>
      <dgm:spPr/>
      <dgm:t>
        <a:bodyPr/>
        <a:lstStyle/>
        <a:p>
          <a:endParaRPr lang="el-GR"/>
        </a:p>
      </dgm:t>
    </dgm:pt>
    <dgm:pt modelId="{A8A3829C-DF73-4777-B4B5-8DE27C265E3A}" type="pres">
      <dgm:prSet presAssocID="{CE6362D7-8958-444C-92DA-94212997FF8D}" presName="img" presStyleLbl="fgImgPlace1" presStyleIdx="2" presStyleCnt="3" custScaleX="71275" custScaleY="92143" custLinFactNeighborX="-841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25F42247-4DAE-4E58-87E3-8B337166CF6B}" type="pres">
      <dgm:prSet presAssocID="{CE6362D7-8958-444C-92DA-94212997FF8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C02FFF6-EEC3-49FE-9522-7A87DBD87527}" type="presOf" srcId="{20570F04-0069-42FE-835C-7A18D08070BA}" destId="{FB699E05-EB3D-408C-B33D-DEA55B46CDF5}" srcOrd="1" destOrd="0" presId="urn:microsoft.com/office/officeart/2005/8/layout/vList4"/>
    <dgm:cxn modelId="{E9246C09-2D37-4185-9BE7-2C8D659C5C12}" type="presOf" srcId="{CE6362D7-8958-444C-92DA-94212997FF8D}" destId="{54E6185E-C495-45BB-B7A4-75EB0C0F0600}" srcOrd="0" destOrd="0" presId="urn:microsoft.com/office/officeart/2005/8/layout/vList4"/>
    <dgm:cxn modelId="{59F47B31-0960-407D-B1AF-63955FB4F55F}" type="presOf" srcId="{20570F04-0069-42FE-835C-7A18D08070BA}" destId="{31254059-2941-41B4-8C71-022CE5893F30}" srcOrd="0" destOrd="0" presId="urn:microsoft.com/office/officeart/2005/8/layout/vList4"/>
    <dgm:cxn modelId="{C8121233-1B4A-4383-A6BF-23D122D30A1E}" srcId="{120A39BB-D03B-4C26-B522-6E910D4CF524}" destId="{20570F04-0069-42FE-835C-7A18D08070BA}" srcOrd="0" destOrd="0" parTransId="{86D91947-7C80-4D22-A987-5C1B68AD008F}" sibTransId="{E116C313-D9B3-4F62-B456-671194066822}"/>
    <dgm:cxn modelId="{57BC5007-94D0-44B4-80D1-56168E2D20D0}" type="presOf" srcId="{95C6EE66-43D2-40BA-AF13-91FD2ADB506D}" destId="{F38E3B61-9456-4698-9811-2C88E81CF27E}" srcOrd="0" destOrd="0" presId="urn:microsoft.com/office/officeart/2005/8/layout/vList4"/>
    <dgm:cxn modelId="{D7D66C7D-A5E8-471B-8031-80E5FDFE1B7B}" type="presOf" srcId="{CE6362D7-8958-444C-92DA-94212997FF8D}" destId="{25F42247-4DAE-4E58-87E3-8B337166CF6B}" srcOrd="1" destOrd="0" presId="urn:microsoft.com/office/officeart/2005/8/layout/vList4"/>
    <dgm:cxn modelId="{B83D2236-BFAE-4CCF-9B94-06E0F74EE3A6}" type="presOf" srcId="{95C6EE66-43D2-40BA-AF13-91FD2ADB506D}" destId="{B554A421-6D46-42D0-B462-5366C801359F}" srcOrd="1" destOrd="0" presId="urn:microsoft.com/office/officeart/2005/8/layout/vList4"/>
    <dgm:cxn modelId="{118D79F9-EE8B-4972-9A1C-C735515F031C}" srcId="{120A39BB-D03B-4C26-B522-6E910D4CF524}" destId="{CE6362D7-8958-444C-92DA-94212997FF8D}" srcOrd="2" destOrd="0" parTransId="{58FC23AF-82FD-477E-9A05-3EC2BC168F75}" sibTransId="{8BAEAE73-CA07-47D2-900B-6062DB70C9AA}"/>
    <dgm:cxn modelId="{E450725C-5725-4751-A03E-0BF5AF17BE4F}" srcId="{120A39BB-D03B-4C26-B522-6E910D4CF524}" destId="{95C6EE66-43D2-40BA-AF13-91FD2ADB506D}" srcOrd="1" destOrd="0" parTransId="{70F6B5EF-45ED-4F11-902F-DB14AA094F9E}" sibTransId="{25D50561-B21B-4A97-BF7E-B65DB95105D6}"/>
    <dgm:cxn modelId="{749A3597-5A0B-4EA7-8DA9-ACFE983A4C99}" type="presOf" srcId="{120A39BB-D03B-4C26-B522-6E910D4CF524}" destId="{AF26B9E7-7AEB-4EBE-AE26-27C48B8D6C37}" srcOrd="0" destOrd="0" presId="urn:microsoft.com/office/officeart/2005/8/layout/vList4"/>
    <dgm:cxn modelId="{1B7032BE-0A79-4C32-A2CE-E05087C31690}" type="presParOf" srcId="{AF26B9E7-7AEB-4EBE-AE26-27C48B8D6C37}" destId="{44FD8CAA-C20E-49F6-AF0F-54CF2565E08E}" srcOrd="0" destOrd="0" presId="urn:microsoft.com/office/officeart/2005/8/layout/vList4"/>
    <dgm:cxn modelId="{0CC6D744-B5B2-4762-BDD8-9A9DEBF935EF}" type="presParOf" srcId="{44FD8CAA-C20E-49F6-AF0F-54CF2565E08E}" destId="{31254059-2941-41B4-8C71-022CE5893F30}" srcOrd="0" destOrd="0" presId="urn:microsoft.com/office/officeart/2005/8/layout/vList4"/>
    <dgm:cxn modelId="{D92518D9-78B0-412D-A279-E40CE8DBE3B1}" type="presParOf" srcId="{44FD8CAA-C20E-49F6-AF0F-54CF2565E08E}" destId="{9E6CF2A3-CCD4-4D77-917E-0281BFBD1574}" srcOrd="1" destOrd="0" presId="urn:microsoft.com/office/officeart/2005/8/layout/vList4"/>
    <dgm:cxn modelId="{AE53AC34-1ADE-4458-B307-EC7BCC3C4D0B}" type="presParOf" srcId="{44FD8CAA-C20E-49F6-AF0F-54CF2565E08E}" destId="{FB699E05-EB3D-408C-B33D-DEA55B46CDF5}" srcOrd="2" destOrd="0" presId="urn:microsoft.com/office/officeart/2005/8/layout/vList4"/>
    <dgm:cxn modelId="{5BF274CA-A464-4CAD-8973-215BE7919123}" type="presParOf" srcId="{AF26B9E7-7AEB-4EBE-AE26-27C48B8D6C37}" destId="{8FEF0DC1-1B6B-4406-940F-B6EB106243D7}" srcOrd="1" destOrd="0" presId="urn:microsoft.com/office/officeart/2005/8/layout/vList4"/>
    <dgm:cxn modelId="{9C5DC168-D300-419C-8234-3D75C9A21432}" type="presParOf" srcId="{AF26B9E7-7AEB-4EBE-AE26-27C48B8D6C37}" destId="{195EC4E0-6C07-48F8-84FA-DC8F3F3CDF57}" srcOrd="2" destOrd="0" presId="urn:microsoft.com/office/officeart/2005/8/layout/vList4"/>
    <dgm:cxn modelId="{EB7164E6-3BC8-4EC3-B603-55A5F960B1EC}" type="presParOf" srcId="{195EC4E0-6C07-48F8-84FA-DC8F3F3CDF57}" destId="{F38E3B61-9456-4698-9811-2C88E81CF27E}" srcOrd="0" destOrd="0" presId="urn:microsoft.com/office/officeart/2005/8/layout/vList4"/>
    <dgm:cxn modelId="{A4C90198-45F2-414F-8EE1-EC1B274E28FE}" type="presParOf" srcId="{195EC4E0-6C07-48F8-84FA-DC8F3F3CDF57}" destId="{88CCCC4C-1D23-460F-91C2-225A870CA79B}" srcOrd="1" destOrd="0" presId="urn:microsoft.com/office/officeart/2005/8/layout/vList4"/>
    <dgm:cxn modelId="{754E3155-B93C-495B-8861-706AC2649F54}" type="presParOf" srcId="{195EC4E0-6C07-48F8-84FA-DC8F3F3CDF57}" destId="{B554A421-6D46-42D0-B462-5366C801359F}" srcOrd="2" destOrd="0" presId="urn:microsoft.com/office/officeart/2005/8/layout/vList4"/>
    <dgm:cxn modelId="{D562EB0B-1BF9-4033-885E-5AA78DCEEC36}" type="presParOf" srcId="{AF26B9E7-7AEB-4EBE-AE26-27C48B8D6C37}" destId="{1B5EF0C5-9EB3-4C8E-A142-09CAA72ECE8C}" srcOrd="3" destOrd="0" presId="urn:microsoft.com/office/officeart/2005/8/layout/vList4"/>
    <dgm:cxn modelId="{24E66A33-6D55-4FDB-827B-E053DCF2660E}" type="presParOf" srcId="{AF26B9E7-7AEB-4EBE-AE26-27C48B8D6C37}" destId="{F0CFB0F9-DA69-4A75-884B-79F3FBA20213}" srcOrd="4" destOrd="0" presId="urn:microsoft.com/office/officeart/2005/8/layout/vList4"/>
    <dgm:cxn modelId="{0C7EFF04-E9D8-4DEA-A4B3-56F638053669}" type="presParOf" srcId="{F0CFB0F9-DA69-4A75-884B-79F3FBA20213}" destId="{54E6185E-C495-45BB-B7A4-75EB0C0F0600}" srcOrd="0" destOrd="0" presId="urn:microsoft.com/office/officeart/2005/8/layout/vList4"/>
    <dgm:cxn modelId="{1A545B86-18A7-4319-8792-88C1B8419017}" type="presParOf" srcId="{F0CFB0F9-DA69-4A75-884B-79F3FBA20213}" destId="{A8A3829C-DF73-4777-B4B5-8DE27C265E3A}" srcOrd="1" destOrd="0" presId="urn:microsoft.com/office/officeart/2005/8/layout/vList4"/>
    <dgm:cxn modelId="{C31F1686-3E5E-4128-8312-D842353F2F10}" type="presParOf" srcId="{F0CFB0F9-DA69-4A75-884B-79F3FBA20213}" destId="{25F42247-4DAE-4E58-87E3-8B337166CF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9D39B-D0BC-42B0-AC88-C1FEB577908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161D072-342B-4C42-B2E7-220FA9F30AB9}">
      <dgm:prSet phldrT="[Κείμενο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r>
            <a:rPr lang="el-GR" sz="2400" dirty="0" smtClean="0"/>
            <a:t>Α΄ Κατηγορία:</a:t>
          </a:r>
        </a:p>
        <a:p>
          <a:pPr algn="ctr"/>
          <a:r>
            <a:rPr lang="el-GR" sz="2400" dirty="0" smtClean="0"/>
            <a:t>Βασιλιάδες  και μάγισσες</a:t>
          </a:r>
          <a:endParaRPr lang="el-GR" sz="2400" dirty="0"/>
        </a:p>
      </dgm:t>
    </dgm:pt>
    <dgm:pt modelId="{089C8743-B59C-4E96-AD33-7D9523888160}" type="parTrans" cxnId="{C9DCCE0F-6908-4AF8-B41F-984C2D610027}">
      <dgm:prSet/>
      <dgm:spPr/>
      <dgm:t>
        <a:bodyPr/>
        <a:lstStyle/>
        <a:p>
          <a:endParaRPr lang="el-GR"/>
        </a:p>
      </dgm:t>
    </dgm:pt>
    <dgm:pt modelId="{46AF8750-0A7F-4CF2-B2F2-A765492350BA}" type="sibTrans" cxnId="{C9DCCE0F-6908-4AF8-B41F-984C2D610027}">
      <dgm:prSet/>
      <dgm:spPr/>
      <dgm:t>
        <a:bodyPr/>
        <a:lstStyle/>
        <a:p>
          <a:endParaRPr lang="el-GR"/>
        </a:p>
      </dgm:t>
    </dgm:pt>
    <dgm:pt modelId="{58C643AF-F2C3-45AB-8908-2B17E97C3A7F}">
      <dgm:prSet phldrT="[Κείμενο]"/>
      <dgm:spPr>
        <a:ln>
          <a:solidFill>
            <a:schemeClr val="tx2">
              <a:lumMod val="10000"/>
              <a:alpha val="90000"/>
            </a:schemeClr>
          </a:solidFill>
        </a:ln>
      </dgm:spPr>
      <dgm:t>
        <a:bodyPr/>
        <a:lstStyle/>
        <a:p>
          <a:r>
            <a:rPr lang="el-GR" dirty="0" smtClean="0"/>
            <a:t>«Το αίνιγμα του Κουτού»</a:t>
          </a:r>
          <a:endParaRPr lang="el-GR" dirty="0"/>
        </a:p>
      </dgm:t>
    </dgm:pt>
    <dgm:pt modelId="{A4C52F05-AEEC-4D99-B247-CDCCAB9237FF}" type="parTrans" cxnId="{A4AEA505-A90E-4BDE-81BF-F4F3FAAC64A5}">
      <dgm:prSet/>
      <dgm:spPr/>
      <dgm:t>
        <a:bodyPr/>
        <a:lstStyle/>
        <a:p>
          <a:endParaRPr lang="el-GR"/>
        </a:p>
      </dgm:t>
    </dgm:pt>
    <dgm:pt modelId="{258E83CB-2BA1-44D5-A2AF-A062AA92A148}" type="sibTrans" cxnId="{A4AEA505-A90E-4BDE-81BF-F4F3FAAC64A5}">
      <dgm:prSet/>
      <dgm:spPr/>
      <dgm:t>
        <a:bodyPr/>
        <a:lstStyle/>
        <a:p>
          <a:endParaRPr lang="el-GR"/>
        </a:p>
      </dgm:t>
    </dgm:pt>
    <dgm:pt modelId="{21935A79-EF45-43AD-8A6B-CCD2945B1032}">
      <dgm:prSet phldrT="[Κείμενο]"/>
      <dgm:spPr>
        <a:ln>
          <a:solidFill>
            <a:schemeClr val="tx2">
              <a:lumMod val="10000"/>
              <a:alpha val="90000"/>
            </a:schemeClr>
          </a:solidFill>
        </a:ln>
      </dgm:spPr>
      <dgm:t>
        <a:bodyPr/>
        <a:lstStyle/>
        <a:p>
          <a:r>
            <a:rPr lang="el-GR" dirty="0" smtClean="0"/>
            <a:t>«Το πιο γλυκό ψωμί»</a:t>
          </a:r>
          <a:endParaRPr lang="el-GR" dirty="0"/>
        </a:p>
      </dgm:t>
    </dgm:pt>
    <dgm:pt modelId="{88B33F11-56BF-4616-A90F-E816CCD081B3}" type="parTrans" cxnId="{010BE336-B7EA-4E8A-88D5-7F01AB14CD66}">
      <dgm:prSet/>
      <dgm:spPr/>
      <dgm:t>
        <a:bodyPr/>
        <a:lstStyle/>
        <a:p>
          <a:endParaRPr lang="el-GR"/>
        </a:p>
      </dgm:t>
    </dgm:pt>
    <dgm:pt modelId="{44E10B19-B886-4544-B697-F3AF0D0BCB2D}" type="sibTrans" cxnId="{010BE336-B7EA-4E8A-88D5-7F01AB14CD66}">
      <dgm:prSet/>
      <dgm:spPr/>
      <dgm:t>
        <a:bodyPr/>
        <a:lstStyle/>
        <a:p>
          <a:endParaRPr lang="el-GR"/>
        </a:p>
      </dgm:t>
    </dgm:pt>
    <dgm:pt modelId="{8E1ED576-9326-4494-B9D1-3280E315CDE7}">
      <dgm:prSet phldrT="[Κείμενο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2400" dirty="0" smtClean="0"/>
            <a:t>Β΄ Κατηγορία:</a:t>
          </a:r>
        </a:p>
        <a:p>
          <a:r>
            <a:rPr lang="el-GR" sz="2400" dirty="0" smtClean="0"/>
            <a:t>Πουλιά-Ζώα-Φυτά</a:t>
          </a:r>
          <a:endParaRPr lang="el-GR" sz="2400" dirty="0"/>
        </a:p>
      </dgm:t>
    </dgm:pt>
    <dgm:pt modelId="{0B89CF2A-539B-494E-8700-45F1C31F04D6}" type="parTrans" cxnId="{05D294F5-9FC3-49E4-B7C4-000B828EAC2C}">
      <dgm:prSet/>
      <dgm:spPr/>
      <dgm:t>
        <a:bodyPr/>
        <a:lstStyle/>
        <a:p>
          <a:endParaRPr lang="el-GR"/>
        </a:p>
      </dgm:t>
    </dgm:pt>
    <dgm:pt modelId="{A5F7F44C-D8BC-45A1-90F1-39C09660C6BD}" type="sibTrans" cxnId="{05D294F5-9FC3-49E4-B7C4-000B828EAC2C}">
      <dgm:prSet/>
      <dgm:spPr/>
      <dgm:t>
        <a:bodyPr/>
        <a:lstStyle/>
        <a:p>
          <a:endParaRPr lang="el-GR"/>
        </a:p>
      </dgm:t>
    </dgm:pt>
    <dgm:pt modelId="{4FF0CBB9-6249-4081-8518-773CA10EEE9E}">
      <dgm:prSet phldrT="[Κείμενο]"/>
      <dgm:spPr>
        <a:ln>
          <a:solidFill>
            <a:schemeClr val="tx2">
              <a:lumMod val="10000"/>
              <a:alpha val="90000"/>
            </a:schemeClr>
          </a:solidFill>
        </a:ln>
      </dgm:spPr>
      <dgm:t>
        <a:bodyPr/>
        <a:lstStyle/>
        <a:p>
          <a:r>
            <a:rPr lang="el-GR" dirty="0" smtClean="0"/>
            <a:t>«Ο ποντικός και η θυγατέρα του»</a:t>
          </a:r>
          <a:endParaRPr lang="el-GR" dirty="0"/>
        </a:p>
      </dgm:t>
    </dgm:pt>
    <dgm:pt modelId="{CE93A1C6-5D41-4B26-9E99-0A6C2FE8EAC4}" type="parTrans" cxnId="{D17EEABD-F980-43CB-8D95-03335F0C6185}">
      <dgm:prSet/>
      <dgm:spPr/>
      <dgm:t>
        <a:bodyPr/>
        <a:lstStyle/>
        <a:p>
          <a:endParaRPr lang="el-GR"/>
        </a:p>
      </dgm:t>
    </dgm:pt>
    <dgm:pt modelId="{B0814FDA-E0B0-4842-8555-105FBA22AF57}" type="sibTrans" cxnId="{D17EEABD-F980-43CB-8D95-03335F0C6185}">
      <dgm:prSet/>
      <dgm:spPr/>
      <dgm:t>
        <a:bodyPr/>
        <a:lstStyle/>
        <a:p>
          <a:endParaRPr lang="el-GR"/>
        </a:p>
      </dgm:t>
    </dgm:pt>
    <dgm:pt modelId="{4BF95341-F5ED-4BC4-8DCE-8293FB844655}">
      <dgm:prSet phldrT="[Κείμενο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l-GR" sz="2400" dirty="0" smtClean="0"/>
            <a:t>Γ΄ Κατηγορία:</a:t>
          </a:r>
        </a:p>
        <a:p>
          <a:r>
            <a:rPr lang="el-GR" sz="2400" dirty="0" smtClean="0"/>
            <a:t>Θεριά και δράκοι</a:t>
          </a:r>
          <a:endParaRPr lang="el-GR" sz="2400" dirty="0"/>
        </a:p>
      </dgm:t>
    </dgm:pt>
    <dgm:pt modelId="{F471864A-286F-4374-8E1E-D97AF2383571}" type="parTrans" cxnId="{D5B3E85D-4231-4E4E-8309-D1D2731B8661}">
      <dgm:prSet/>
      <dgm:spPr/>
      <dgm:t>
        <a:bodyPr/>
        <a:lstStyle/>
        <a:p>
          <a:endParaRPr lang="el-GR"/>
        </a:p>
      </dgm:t>
    </dgm:pt>
    <dgm:pt modelId="{88287C83-F9E5-44B4-925C-EEB0979226EC}" type="sibTrans" cxnId="{D5B3E85D-4231-4E4E-8309-D1D2731B8661}">
      <dgm:prSet/>
      <dgm:spPr/>
      <dgm:t>
        <a:bodyPr/>
        <a:lstStyle/>
        <a:p>
          <a:endParaRPr lang="el-GR"/>
        </a:p>
      </dgm:t>
    </dgm:pt>
    <dgm:pt modelId="{58DF20CB-C862-40BE-B0B5-FD7E087F3E9B}">
      <dgm:prSet phldrT="[Κείμενο]"/>
      <dgm:spPr>
        <a:ln>
          <a:solidFill>
            <a:schemeClr val="tx2">
              <a:lumMod val="10000"/>
              <a:alpha val="90000"/>
            </a:schemeClr>
          </a:solidFill>
        </a:ln>
      </dgm:spPr>
      <dgm:t>
        <a:bodyPr/>
        <a:lstStyle/>
        <a:p>
          <a:r>
            <a:rPr lang="el-GR" dirty="0" smtClean="0"/>
            <a:t>«Ο Αϊ-Γιώργης και  ο δράκος»</a:t>
          </a:r>
          <a:endParaRPr lang="el-GR" dirty="0"/>
        </a:p>
      </dgm:t>
    </dgm:pt>
    <dgm:pt modelId="{76AF2320-377A-4968-AA53-6DD7A0D90FFE}" type="parTrans" cxnId="{97379757-917E-4DD4-81B3-93B8958E5F08}">
      <dgm:prSet/>
      <dgm:spPr/>
      <dgm:t>
        <a:bodyPr/>
        <a:lstStyle/>
        <a:p>
          <a:endParaRPr lang="el-GR"/>
        </a:p>
      </dgm:t>
    </dgm:pt>
    <dgm:pt modelId="{3CCC78D1-2309-4037-A967-C8DB7C5A5E43}" type="sibTrans" cxnId="{97379757-917E-4DD4-81B3-93B8958E5F08}">
      <dgm:prSet/>
      <dgm:spPr/>
      <dgm:t>
        <a:bodyPr/>
        <a:lstStyle/>
        <a:p>
          <a:endParaRPr lang="el-GR"/>
        </a:p>
      </dgm:t>
    </dgm:pt>
    <dgm:pt modelId="{23E03E55-3E54-4192-A965-9A0FB73BD219}">
      <dgm:prSet phldrT="[Κείμενο]"/>
      <dgm:spPr>
        <a:ln>
          <a:solidFill>
            <a:schemeClr val="tx2">
              <a:lumMod val="10000"/>
              <a:alpha val="90000"/>
            </a:schemeClr>
          </a:solidFill>
        </a:ln>
      </dgm:spPr>
      <dgm:t>
        <a:bodyPr/>
        <a:lstStyle/>
        <a:p>
          <a:r>
            <a:rPr lang="el-GR" dirty="0" smtClean="0"/>
            <a:t>«Ο Γουρουνογιάννης»</a:t>
          </a:r>
          <a:endParaRPr lang="el-GR" dirty="0"/>
        </a:p>
      </dgm:t>
    </dgm:pt>
    <dgm:pt modelId="{30CDB992-DAAF-4163-B181-CCB781818B44}" type="parTrans" cxnId="{153FA310-2C9D-48F4-9024-79F28991FFB1}">
      <dgm:prSet/>
      <dgm:spPr/>
      <dgm:t>
        <a:bodyPr/>
        <a:lstStyle/>
        <a:p>
          <a:endParaRPr lang="el-GR"/>
        </a:p>
      </dgm:t>
    </dgm:pt>
    <dgm:pt modelId="{BC8FD1BB-2138-4DC0-8F3F-9C2F29F44699}" type="sibTrans" cxnId="{153FA310-2C9D-48F4-9024-79F28991FFB1}">
      <dgm:prSet/>
      <dgm:spPr/>
      <dgm:t>
        <a:bodyPr/>
        <a:lstStyle/>
        <a:p>
          <a:endParaRPr lang="el-GR"/>
        </a:p>
      </dgm:t>
    </dgm:pt>
    <dgm:pt modelId="{08763657-8F2A-4BE9-B334-3EAB3ABD085C}" type="pres">
      <dgm:prSet presAssocID="{F829D39B-D0BC-42B0-AC88-C1FEB57790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9BB7698-02AF-447C-80D2-9A5D00121B8A}" type="pres">
      <dgm:prSet presAssocID="{6161D072-342B-4C42-B2E7-220FA9F30AB9}" presName="linNode" presStyleCnt="0"/>
      <dgm:spPr/>
    </dgm:pt>
    <dgm:pt modelId="{CF597A65-207C-4935-922D-5A83B8BF440B}" type="pres">
      <dgm:prSet presAssocID="{6161D072-342B-4C42-B2E7-220FA9F30AB9}" presName="parentText" presStyleLbl="node1" presStyleIdx="0" presStyleCnt="3" custScaleX="146180" custLinFactNeighborX="-1239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F75B83-0226-4537-88DE-D46235F9243B}" type="pres">
      <dgm:prSet presAssocID="{6161D072-342B-4C42-B2E7-220FA9F30AB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13BC1C-C149-445A-928C-250097F84AB0}" type="pres">
      <dgm:prSet presAssocID="{46AF8750-0A7F-4CF2-B2F2-A765492350BA}" presName="sp" presStyleCnt="0"/>
      <dgm:spPr/>
    </dgm:pt>
    <dgm:pt modelId="{F8400E27-54A8-4006-AA8F-3ECD1839B883}" type="pres">
      <dgm:prSet presAssocID="{8E1ED576-9326-4494-B9D1-3280E315CDE7}" presName="linNode" presStyleCnt="0"/>
      <dgm:spPr/>
    </dgm:pt>
    <dgm:pt modelId="{47EA3AB6-F155-4BBF-A953-3A64A2A4227E}" type="pres">
      <dgm:prSet presAssocID="{8E1ED576-9326-4494-B9D1-3280E315CDE7}" presName="parentText" presStyleLbl="node1" presStyleIdx="1" presStyleCnt="3" custScaleX="15178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564C44-8782-46FA-8CBB-12C43B5E8F91}" type="pres">
      <dgm:prSet presAssocID="{8E1ED576-9326-4494-B9D1-3280E315CDE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F9AB666-5302-4897-9146-1F3AC7197E6E}" type="pres">
      <dgm:prSet presAssocID="{A5F7F44C-D8BC-45A1-90F1-39C09660C6BD}" presName="sp" presStyleCnt="0"/>
      <dgm:spPr/>
    </dgm:pt>
    <dgm:pt modelId="{FD9EC5D4-051B-40DF-952D-D3E2B66AC270}" type="pres">
      <dgm:prSet presAssocID="{4BF95341-F5ED-4BC4-8DCE-8293FB844655}" presName="linNode" presStyleCnt="0"/>
      <dgm:spPr/>
    </dgm:pt>
    <dgm:pt modelId="{5C473DD9-A99E-45B2-B66D-B3A8D45BA968}" type="pres">
      <dgm:prSet presAssocID="{4BF95341-F5ED-4BC4-8DCE-8293FB844655}" presName="parentText" presStyleLbl="node1" presStyleIdx="2" presStyleCnt="3" custScaleX="15178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3E5EEA-CA38-402C-9B4F-5E4A7EC7F6C6}" type="pres">
      <dgm:prSet presAssocID="{4BF95341-F5ED-4BC4-8DCE-8293FB84465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851C773-45D4-407A-A7AA-D910956CD996}" type="presOf" srcId="{23E03E55-3E54-4192-A965-9A0FB73BD219}" destId="{783E5EEA-CA38-402C-9B4F-5E4A7EC7F6C6}" srcOrd="0" destOrd="1" presId="urn:microsoft.com/office/officeart/2005/8/layout/vList5"/>
    <dgm:cxn modelId="{153FA310-2C9D-48F4-9024-79F28991FFB1}" srcId="{4BF95341-F5ED-4BC4-8DCE-8293FB844655}" destId="{23E03E55-3E54-4192-A965-9A0FB73BD219}" srcOrd="1" destOrd="0" parTransId="{30CDB992-DAAF-4163-B181-CCB781818B44}" sibTransId="{BC8FD1BB-2138-4DC0-8F3F-9C2F29F44699}"/>
    <dgm:cxn modelId="{97379757-917E-4DD4-81B3-93B8958E5F08}" srcId="{4BF95341-F5ED-4BC4-8DCE-8293FB844655}" destId="{58DF20CB-C862-40BE-B0B5-FD7E087F3E9B}" srcOrd="0" destOrd="0" parTransId="{76AF2320-377A-4968-AA53-6DD7A0D90FFE}" sibTransId="{3CCC78D1-2309-4037-A967-C8DB7C5A5E43}"/>
    <dgm:cxn modelId="{DAA4DE9F-05D5-40AF-A94B-08F058754FF2}" type="presOf" srcId="{4BF95341-F5ED-4BC4-8DCE-8293FB844655}" destId="{5C473DD9-A99E-45B2-B66D-B3A8D45BA968}" srcOrd="0" destOrd="0" presId="urn:microsoft.com/office/officeart/2005/8/layout/vList5"/>
    <dgm:cxn modelId="{AA6BBFAD-9A19-44F0-977C-CCE4D6C08890}" type="presOf" srcId="{58C643AF-F2C3-45AB-8908-2B17E97C3A7F}" destId="{84F75B83-0226-4537-88DE-D46235F9243B}" srcOrd="0" destOrd="0" presId="urn:microsoft.com/office/officeart/2005/8/layout/vList5"/>
    <dgm:cxn modelId="{05D294F5-9FC3-49E4-B7C4-000B828EAC2C}" srcId="{F829D39B-D0BC-42B0-AC88-C1FEB577908A}" destId="{8E1ED576-9326-4494-B9D1-3280E315CDE7}" srcOrd="1" destOrd="0" parTransId="{0B89CF2A-539B-494E-8700-45F1C31F04D6}" sibTransId="{A5F7F44C-D8BC-45A1-90F1-39C09660C6BD}"/>
    <dgm:cxn modelId="{20715DE6-02B9-4F06-84F7-2D0E8B52A725}" type="presOf" srcId="{8E1ED576-9326-4494-B9D1-3280E315CDE7}" destId="{47EA3AB6-F155-4BBF-A953-3A64A2A4227E}" srcOrd="0" destOrd="0" presId="urn:microsoft.com/office/officeart/2005/8/layout/vList5"/>
    <dgm:cxn modelId="{1E1E5003-C2DF-4385-81A8-46E15A823D58}" type="presOf" srcId="{58DF20CB-C862-40BE-B0B5-FD7E087F3E9B}" destId="{783E5EEA-CA38-402C-9B4F-5E4A7EC7F6C6}" srcOrd="0" destOrd="0" presId="urn:microsoft.com/office/officeart/2005/8/layout/vList5"/>
    <dgm:cxn modelId="{61968ED3-534A-4B9B-9BF2-B11ECE67EACF}" type="presOf" srcId="{F829D39B-D0BC-42B0-AC88-C1FEB577908A}" destId="{08763657-8F2A-4BE9-B334-3EAB3ABD085C}" srcOrd="0" destOrd="0" presId="urn:microsoft.com/office/officeart/2005/8/layout/vList5"/>
    <dgm:cxn modelId="{D5B3E85D-4231-4E4E-8309-D1D2731B8661}" srcId="{F829D39B-D0BC-42B0-AC88-C1FEB577908A}" destId="{4BF95341-F5ED-4BC4-8DCE-8293FB844655}" srcOrd="2" destOrd="0" parTransId="{F471864A-286F-4374-8E1E-D97AF2383571}" sibTransId="{88287C83-F9E5-44B4-925C-EEB0979226EC}"/>
    <dgm:cxn modelId="{D17EEABD-F980-43CB-8D95-03335F0C6185}" srcId="{8E1ED576-9326-4494-B9D1-3280E315CDE7}" destId="{4FF0CBB9-6249-4081-8518-773CA10EEE9E}" srcOrd="0" destOrd="0" parTransId="{CE93A1C6-5D41-4B26-9E99-0A6C2FE8EAC4}" sibTransId="{B0814FDA-E0B0-4842-8555-105FBA22AF57}"/>
    <dgm:cxn modelId="{C9DCCE0F-6908-4AF8-B41F-984C2D610027}" srcId="{F829D39B-D0BC-42B0-AC88-C1FEB577908A}" destId="{6161D072-342B-4C42-B2E7-220FA9F30AB9}" srcOrd="0" destOrd="0" parTransId="{089C8743-B59C-4E96-AD33-7D9523888160}" sibTransId="{46AF8750-0A7F-4CF2-B2F2-A765492350BA}"/>
    <dgm:cxn modelId="{D2EAC296-CA74-4128-B2FC-2CB5ADA6F33F}" type="presOf" srcId="{6161D072-342B-4C42-B2E7-220FA9F30AB9}" destId="{CF597A65-207C-4935-922D-5A83B8BF440B}" srcOrd="0" destOrd="0" presId="urn:microsoft.com/office/officeart/2005/8/layout/vList5"/>
    <dgm:cxn modelId="{4011B7BE-87AE-480A-95FA-4273988FA0E7}" type="presOf" srcId="{21935A79-EF45-43AD-8A6B-CCD2945B1032}" destId="{84F75B83-0226-4537-88DE-D46235F9243B}" srcOrd="0" destOrd="1" presId="urn:microsoft.com/office/officeart/2005/8/layout/vList5"/>
    <dgm:cxn modelId="{A212995E-A17E-452D-B3FA-B44A519C5383}" type="presOf" srcId="{4FF0CBB9-6249-4081-8518-773CA10EEE9E}" destId="{39564C44-8782-46FA-8CBB-12C43B5E8F91}" srcOrd="0" destOrd="0" presId="urn:microsoft.com/office/officeart/2005/8/layout/vList5"/>
    <dgm:cxn modelId="{A4AEA505-A90E-4BDE-81BF-F4F3FAAC64A5}" srcId="{6161D072-342B-4C42-B2E7-220FA9F30AB9}" destId="{58C643AF-F2C3-45AB-8908-2B17E97C3A7F}" srcOrd="0" destOrd="0" parTransId="{A4C52F05-AEEC-4D99-B247-CDCCAB9237FF}" sibTransId="{258E83CB-2BA1-44D5-A2AF-A062AA92A148}"/>
    <dgm:cxn modelId="{010BE336-B7EA-4E8A-88D5-7F01AB14CD66}" srcId="{6161D072-342B-4C42-B2E7-220FA9F30AB9}" destId="{21935A79-EF45-43AD-8A6B-CCD2945B1032}" srcOrd="1" destOrd="0" parTransId="{88B33F11-56BF-4616-A90F-E816CCD081B3}" sibTransId="{44E10B19-B886-4544-B697-F3AF0D0BCB2D}"/>
    <dgm:cxn modelId="{7EAFFD8E-CBA8-41F8-B5A6-2FCC4C2E4E74}" type="presParOf" srcId="{08763657-8F2A-4BE9-B334-3EAB3ABD085C}" destId="{49BB7698-02AF-447C-80D2-9A5D00121B8A}" srcOrd="0" destOrd="0" presId="urn:microsoft.com/office/officeart/2005/8/layout/vList5"/>
    <dgm:cxn modelId="{02BA745E-3B84-452F-BA7B-1D1B019A2629}" type="presParOf" srcId="{49BB7698-02AF-447C-80D2-9A5D00121B8A}" destId="{CF597A65-207C-4935-922D-5A83B8BF440B}" srcOrd="0" destOrd="0" presId="urn:microsoft.com/office/officeart/2005/8/layout/vList5"/>
    <dgm:cxn modelId="{07AF23FD-3361-431B-ACD8-6ACEFB560613}" type="presParOf" srcId="{49BB7698-02AF-447C-80D2-9A5D00121B8A}" destId="{84F75B83-0226-4537-88DE-D46235F9243B}" srcOrd="1" destOrd="0" presId="urn:microsoft.com/office/officeart/2005/8/layout/vList5"/>
    <dgm:cxn modelId="{290412E8-82F4-41A9-B199-E50631409196}" type="presParOf" srcId="{08763657-8F2A-4BE9-B334-3EAB3ABD085C}" destId="{0513BC1C-C149-445A-928C-250097F84AB0}" srcOrd="1" destOrd="0" presId="urn:microsoft.com/office/officeart/2005/8/layout/vList5"/>
    <dgm:cxn modelId="{F899A8FD-519B-495E-8323-2A305A20AD99}" type="presParOf" srcId="{08763657-8F2A-4BE9-B334-3EAB3ABD085C}" destId="{F8400E27-54A8-4006-AA8F-3ECD1839B883}" srcOrd="2" destOrd="0" presId="urn:microsoft.com/office/officeart/2005/8/layout/vList5"/>
    <dgm:cxn modelId="{20F3409A-EB67-41F1-AC05-4D0C078FC66E}" type="presParOf" srcId="{F8400E27-54A8-4006-AA8F-3ECD1839B883}" destId="{47EA3AB6-F155-4BBF-A953-3A64A2A4227E}" srcOrd="0" destOrd="0" presId="urn:microsoft.com/office/officeart/2005/8/layout/vList5"/>
    <dgm:cxn modelId="{1C847A78-6557-4473-B184-CAADA20CD382}" type="presParOf" srcId="{F8400E27-54A8-4006-AA8F-3ECD1839B883}" destId="{39564C44-8782-46FA-8CBB-12C43B5E8F91}" srcOrd="1" destOrd="0" presId="urn:microsoft.com/office/officeart/2005/8/layout/vList5"/>
    <dgm:cxn modelId="{13EAEC72-74B3-4DBE-909B-62EB6B8D5AE0}" type="presParOf" srcId="{08763657-8F2A-4BE9-B334-3EAB3ABD085C}" destId="{5F9AB666-5302-4897-9146-1F3AC7197E6E}" srcOrd="3" destOrd="0" presId="urn:microsoft.com/office/officeart/2005/8/layout/vList5"/>
    <dgm:cxn modelId="{DFEAA903-D89F-4134-BB7D-7DB9DDAFE825}" type="presParOf" srcId="{08763657-8F2A-4BE9-B334-3EAB3ABD085C}" destId="{FD9EC5D4-051B-40DF-952D-D3E2B66AC270}" srcOrd="4" destOrd="0" presId="urn:microsoft.com/office/officeart/2005/8/layout/vList5"/>
    <dgm:cxn modelId="{FEF5B2CA-5622-48C1-8661-3A3985D21707}" type="presParOf" srcId="{FD9EC5D4-051B-40DF-952D-D3E2B66AC270}" destId="{5C473DD9-A99E-45B2-B66D-B3A8D45BA968}" srcOrd="0" destOrd="0" presId="urn:microsoft.com/office/officeart/2005/8/layout/vList5"/>
    <dgm:cxn modelId="{A3B6B29D-720F-4255-BFA4-0E1DFAF0496A}" type="presParOf" srcId="{FD9EC5D4-051B-40DF-952D-D3E2B66AC270}" destId="{783E5EEA-CA38-402C-9B4F-5E4A7EC7F6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254059-2941-41B4-8C71-022CE5893F30}">
      <dsp:nvSpPr>
        <dsp:cNvPr id="0" name=""/>
        <dsp:cNvSpPr/>
      </dsp:nvSpPr>
      <dsp:spPr>
        <a:xfrm>
          <a:off x="0" y="0"/>
          <a:ext cx="7488832" cy="15751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bg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bg1"/>
              </a:solidFill>
              <a:latin typeface="Comic Sans MS" pitchFamily="66" charset="0"/>
            </a:rPr>
            <a:t>Εξήγησε στα παιδιά ποια είναι τα λαϊκά παραδοσιακά παραμύθια ,πού και πώς τα λέγανε</a:t>
          </a:r>
        </a:p>
      </dsp:txBody>
      <dsp:txXfrm>
        <a:off x="1655283" y="0"/>
        <a:ext cx="5833548" cy="1575175"/>
      </dsp:txXfrm>
    </dsp:sp>
    <dsp:sp modelId="{9E6CF2A3-CCD4-4D77-917E-0281BFBD1574}">
      <dsp:nvSpPr>
        <dsp:cNvPr id="0" name=""/>
        <dsp:cNvSpPr/>
      </dsp:nvSpPr>
      <dsp:spPr>
        <a:xfrm>
          <a:off x="504055" y="450285"/>
          <a:ext cx="752477" cy="773851"/>
        </a:xfrm>
        <a:prstGeom prst="roundRect">
          <a:avLst>
            <a:gd name="adj" fmla="val 10000"/>
          </a:avLst>
        </a:prstGeom>
        <a:solidFill>
          <a:schemeClr val="bg1">
            <a:lumMod val="85000"/>
            <a:lumOff val="15000"/>
          </a:schemeClr>
        </a:solidFill>
        <a:ln w="38100" cap="flat" cmpd="sng" algn="ctr">
          <a:solidFill>
            <a:schemeClr val="bg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E3B61-9456-4698-9811-2C88E81CF27E}">
      <dsp:nvSpPr>
        <dsp:cNvPr id="0" name=""/>
        <dsp:cNvSpPr/>
      </dsp:nvSpPr>
      <dsp:spPr>
        <a:xfrm>
          <a:off x="0" y="1732692"/>
          <a:ext cx="7488832" cy="15751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bg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bg1"/>
              </a:solidFill>
              <a:latin typeface="Comic Sans MS" pitchFamily="66" charset="0"/>
            </a:rPr>
            <a:t>Προκαλούσε και διατηρούσε την προσμονή και την έκπληξη των παιδιών,καθώς εμφανιζόταν με καινούρια παραμύθια κάθε φορά μέσα από ένα κουτί!</a:t>
          </a:r>
          <a:endParaRPr lang="el-GR" sz="2000" kern="1200" dirty="0"/>
        </a:p>
      </dsp:txBody>
      <dsp:txXfrm>
        <a:off x="1655283" y="1732692"/>
        <a:ext cx="5833548" cy="1575175"/>
      </dsp:txXfrm>
    </dsp:sp>
    <dsp:sp modelId="{88CCCC4C-1D23-460F-91C2-225A870CA79B}">
      <dsp:nvSpPr>
        <dsp:cNvPr id="0" name=""/>
        <dsp:cNvSpPr/>
      </dsp:nvSpPr>
      <dsp:spPr>
        <a:xfrm>
          <a:off x="360037" y="1944213"/>
          <a:ext cx="1067533" cy="11521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6185E-C495-45BB-B7A4-75EB0C0F0600}">
      <dsp:nvSpPr>
        <dsp:cNvPr id="0" name=""/>
        <dsp:cNvSpPr/>
      </dsp:nvSpPr>
      <dsp:spPr>
        <a:xfrm>
          <a:off x="0" y="3465385"/>
          <a:ext cx="7488832" cy="157517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38100" cap="flat" cmpd="sng" algn="ctr">
          <a:solidFill>
            <a:schemeClr val="bg1">
              <a:lumMod val="85000"/>
              <a:lumOff val="1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bg1"/>
              </a:solidFill>
              <a:latin typeface="Comic Sans MS" pitchFamily="66" charset="0"/>
            </a:rPr>
            <a:t>Επανεμφανιζόταν για να ρωτήσει τις εντυπώσεις των παιδιών και να προτείνει νέες ιδέες και δράσεις</a:t>
          </a:r>
        </a:p>
      </dsp:txBody>
      <dsp:txXfrm>
        <a:off x="1655283" y="3465385"/>
        <a:ext cx="5833548" cy="1575175"/>
      </dsp:txXfrm>
    </dsp:sp>
    <dsp:sp modelId="{A8A3829C-DF73-4777-B4B5-8DE27C265E3A}">
      <dsp:nvSpPr>
        <dsp:cNvPr id="0" name=""/>
        <dsp:cNvSpPr/>
      </dsp:nvSpPr>
      <dsp:spPr>
        <a:xfrm>
          <a:off x="360037" y="3672407"/>
          <a:ext cx="1067533" cy="11611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F75B83-0226-4537-88DE-D46235F9243B}">
      <dsp:nvSpPr>
        <dsp:cNvPr id="0" name=""/>
        <dsp:cNvSpPr/>
      </dsp:nvSpPr>
      <dsp:spPr>
        <a:xfrm rot="5400000">
          <a:off x="5491290" y="-1531845"/>
          <a:ext cx="1243825" cy="46231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/>
            <a:t>«Το αίνιγμα του Κουτού»</a:t>
          </a:r>
          <a:endParaRPr lang="el-G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/>
            <a:t>«Το πιο γλυκό ψωμί»</a:t>
          </a:r>
          <a:endParaRPr lang="el-GR" sz="2500" kern="1200" dirty="0"/>
        </a:p>
      </dsp:txBody>
      <dsp:txXfrm rot="5400000">
        <a:off x="5491290" y="-1531845"/>
        <a:ext cx="1243825" cy="4623183"/>
      </dsp:txXfrm>
    </dsp:sp>
    <dsp:sp modelId="{CF597A65-207C-4935-922D-5A83B8BF440B}">
      <dsp:nvSpPr>
        <dsp:cNvPr id="0" name=""/>
        <dsp:cNvSpPr/>
      </dsp:nvSpPr>
      <dsp:spPr>
        <a:xfrm>
          <a:off x="0" y="18727"/>
          <a:ext cx="3801470" cy="1554782"/>
        </a:xfrm>
        <a:prstGeom prst="roundRect">
          <a:avLst/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Α΄ Κατηγορία: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Βασιλιάδες  και μάγισσες</a:t>
          </a:r>
          <a:endParaRPr lang="el-GR" sz="2400" kern="1200" dirty="0"/>
        </a:p>
      </dsp:txBody>
      <dsp:txXfrm>
        <a:off x="0" y="18727"/>
        <a:ext cx="3801470" cy="1554782"/>
      </dsp:txXfrm>
    </dsp:sp>
    <dsp:sp modelId="{39564C44-8782-46FA-8CBB-12C43B5E8F91}">
      <dsp:nvSpPr>
        <dsp:cNvPr id="0" name=""/>
        <dsp:cNvSpPr/>
      </dsp:nvSpPr>
      <dsp:spPr>
        <a:xfrm rot="5400000">
          <a:off x="5530097" y="140168"/>
          <a:ext cx="1243825" cy="45441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/>
            <a:t>«Ο ποντικός και η θυγατέρα του»</a:t>
          </a:r>
          <a:endParaRPr lang="el-GR" sz="2500" kern="1200" dirty="0"/>
        </a:p>
      </dsp:txBody>
      <dsp:txXfrm rot="5400000">
        <a:off x="5530097" y="140168"/>
        <a:ext cx="1243825" cy="4544199"/>
      </dsp:txXfrm>
    </dsp:sp>
    <dsp:sp modelId="{47EA3AB6-F155-4BBF-A953-3A64A2A4227E}">
      <dsp:nvSpPr>
        <dsp:cNvPr id="0" name=""/>
        <dsp:cNvSpPr/>
      </dsp:nvSpPr>
      <dsp:spPr>
        <a:xfrm>
          <a:off x="140" y="1634876"/>
          <a:ext cx="3879769" cy="1554782"/>
        </a:xfrm>
        <a:prstGeom prst="round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Β΄ Κατηγορία: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Πουλιά-Ζώα-Φυτά</a:t>
          </a:r>
          <a:endParaRPr lang="el-GR" sz="2400" kern="1200" dirty="0"/>
        </a:p>
      </dsp:txBody>
      <dsp:txXfrm>
        <a:off x="140" y="1634876"/>
        <a:ext cx="3879769" cy="1554782"/>
      </dsp:txXfrm>
    </dsp:sp>
    <dsp:sp modelId="{783E5EEA-CA38-402C-9B4F-5E4A7EC7F6C6}">
      <dsp:nvSpPr>
        <dsp:cNvPr id="0" name=""/>
        <dsp:cNvSpPr/>
      </dsp:nvSpPr>
      <dsp:spPr>
        <a:xfrm rot="5400000">
          <a:off x="5530123" y="1772689"/>
          <a:ext cx="1243825" cy="45441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1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/>
            <a:t>«Ο Αϊ-Γιώργης και  ο δράκος»</a:t>
          </a:r>
          <a:endParaRPr lang="el-G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500" kern="1200" dirty="0" smtClean="0"/>
            <a:t>«Ο Γουρουνογιάννης»</a:t>
          </a:r>
          <a:endParaRPr lang="el-GR" sz="2500" kern="1200" dirty="0"/>
        </a:p>
      </dsp:txBody>
      <dsp:txXfrm rot="5400000">
        <a:off x="5530123" y="1772689"/>
        <a:ext cx="1243825" cy="4544199"/>
      </dsp:txXfrm>
    </dsp:sp>
    <dsp:sp modelId="{5C473DD9-A99E-45B2-B66D-B3A8D45BA968}">
      <dsp:nvSpPr>
        <dsp:cNvPr id="0" name=""/>
        <dsp:cNvSpPr/>
      </dsp:nvSpPr>
      <dsp:spPr>
        <a:xfrm>
          <a:off x="140" y="3267398"/>
          <a:ext cx="3879795" cy="1554782"/>
        </a:xfrm>
        <a:prstGeom prst="roundRect">
          <a:avLst/>
        </a:prstGeom>
        <a:solidFill>
          <a:schemeClr val="tx2">
            <a:lumMod val="2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Γ΄ Κατηγορία: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Θεριά και δράκοι</a:t>
          </a:r>
          <a:endParaRPr lang="el-GR" sz="2400" kern="1200" dirty="0"/>
        </a:p>
      </dsp:txBody>
      <dsp:txXfrm>
        <a:off x="140" y="3267398"/>
        <a:ext cx="3879795" cy="1554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3A3E87-F416-4763-B1CF-FAE2B85F6E01}" type="datetimeFigureOut">
              <a:rPr lang="el-GR" smtClean="0"/>
              <a:pPr/>
              <a:t>9/10/2011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10A443-B6E4-40C9-972E-73B54EA823C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usic\&#924;&#959;&#965;&#963;&#953;&#954;&#941;&#962;%20&#953;&#963;&#964;&#959;&#961;&#943;&#949;&#962;%20&#954;&#945;&#953;%20&#960;&#945;&#961;&#945;&#956;&#973;&#952;&#953;&#945;\&#924;&#940;&#961;&#953;&#959;&#962;%20&#934;&#961;&#945;&#947;&#954;&#959;&#973;&#955;&#951;&#962;%20&amp;amp;amp;%20&#919;&#955;&#943;&#945;&#962;%20&#924;&#945;&#956;&#945;&#955;&#940;&#954;&#951;&#962;%20-%20&#924;&#940;&#947;&#949;&#953;&#961;&#945;&#962;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Music\&#924;&#959;&#965;&#963;&#953;&#954;&#941;&#962;%20&#953;&#963;&#964;&#959;&#961;&#943;&#949;&#962;%20&#954;&#945;&#953;%20&#960;&#945;&#961;&#945;&#956;&#973;&#952;&#953;&#945;\&#924;&#940;&#961;&#953;&#959;&#962;%20&#934;&#961;&#945;&#947;&#954;&#959;&#973;&#955;&#951;&#962;%20&amp;amp;amp;%20&#919;&#955;&#943;&#945;&#962;%20&#924;&#945;&#956;&#945;&#955;&#940;&#954;&#951;&#962;%20-%20&#924;&#940;&#947;&#949;&#953;&#961;&#945;&#962;.mp3" TargetMode="Externa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Φωτογραφία ομαδική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305800" cy="1981200"/>
          </a:xfrm>
        </p:spPr>
        <p:txBody>
          <a:bodyPr/>
          <a:lstStyle/>
          <a:p>
            <a:r>
              <a:rPr lang="el-GR" sz="6600" b="1" dirty="0" smtClean="0">
                <a:solidFill>
                  <a:srgbClr val="FFFF00"/>
                </a:solidFill>
                <a:latin typeface="Monotype Corsiva" pitchFamily="66" charset="0"/>
              </a:rPr>
              <a:t>Νηπιαγωγείο </a:t>
            </a:r>
            <a:r>
              <a:rPr lang="en-US" sz="66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l-GR" sz="6600" b="1" dirty="0" smtClean="0">
                <a:solidFill>
                  <a:srgbClr val="FFFF00"/>
                </a:solidFill>
                <a:latin typeface="Monotype Corsiva" pitchFamily="66" charset="0"/>
              </a:rPr>
              <a:t>Τσιφούτ Καστελλίου</a:t>
            </a:r>
            <a:endParaRPr lang="el-GR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Μάριος Φραγκούλης &amp;amp;amp; Ηλίας Μαμαλάκης - Μάγειρα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5" name="Μάριος Φραγκούλης &amp;amp;amp; Ηλίας Μαμαλάκης - Μάγειρα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7" name="6 - Εικόνα" descr="100_0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483006"/>
            <a:ext cx="3737992" cy="280349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95000"/>
                <a:lumOff val="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7 - Εικόνα" descr="PA0617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01008"/>
            <a:ext cx="3672408" cy="275430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95000"/>
                <a:lumOff val="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8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7931224" cy="1944216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Monotype Corsiva" pitchFamily="66" charset="0"/>
              </a:rPr>
              <a:t>Μετά την αφήγηση της ιστορίας, η γιαγιά Αργυρώ  προτείνει στα παιδιά να κατασκευάσουν έναν ……</a:t>
            </a:r>
            <a:endParaRPr lang="el-GR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3 - Έκρηξη 1"/>
          <p:cNvSpPr/>
          <p:nvPr/>
        </p:nvSpPr>
        <p:spPr>
          <a:xfrm>
            <a:off x="1763688" y="2348880"/>
            <a:ext cx="5472608" cy="4032448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594000" rev="0"/>
              </a:camera>
              <a:lightRig rig="threePt" dir="t"/>
            </a:scene3d>
          </a:bodyPr>
          <a:lstStyle/>
          <a:p>
            <a:pPr algn="ctr"/>
            <a:r>
              <a:rPr lang="el-GR" sz="4800" b="1" dirty="0" smtClean="0">
                <a:solidFill>
                  <a:schemeClr val="bg1"/>
                </a:solidFill>
              </a:rPr>
              <a:t>Δράκο!!</a:t>
            </a:r>
            <a:endParaRPr lang="el-G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899592" y="62068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Monotype Corsiva" pitchFamily="66" charset="0"/>
              </a:rPr>
              <a:t>…και κάπως έτσι αρχίσαμε…</a:t>
            </a:r>
            <a:endParaRPr lang="el-GR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259632" y="2132856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u="sng" dirty="0" err="1" smtClean="0">
                <a:solidFill>
                  <a:schemeClr val="bg1"/>
                </a:solidFill>
              </a:rPr>
              <a:t>Α΄Φάση</a:t>
            </a:r>
            <a:r>
              <a:rPr lang="el-GR" sz="3600" b="1" dirty="0" smtClean="0">
                <a:solidFill>
                  <a:schemeClr val="bg1"/>
                </a:solidFill>
              </a:rPr>
              <a:t>: </a:t>
            </a:r>
            <a:r>
              <a:rPr lang="el-GR" sz="3600" dirty="0" smtClean="0">
                <a:solidFill>
                  <a:schemeClr val="bg1"/>
                </a:solidFill>
              </a:rPr>
              <a:t>Τι ξέρουμε για τους δράκους;</a:t>
            </a:r>
          </a:p>
          <a:p>
            <a:r>
              <a:rPr lang="el-GR" sz="3600" b="1" u="sng" dirty="0" err="1" smtClean="0">
                <a:solidFill>
                  <a:schemeClr val="bg1"/>
                </a:solidFill>
              </a:rPr>
              <a:t>Β΄Φάση</a:t>
            </a:r>
            <a:r>
              <a:rPr lang="el-GR" sz="3600" b="1" dirty="0" smtClean="0">
                <a:solidFill>
                  <a:schemeClr val="bg1"/>
                </a:solidFill>
              </a:rPr>
              <a:t>: </a:t>
            </a:r>
            <a:r>
              <a:rPr lang="el-GR" sz="3600" dirty="0" smtClean="0">
                <a:solidFill>
                  <a:schemeClr val="bg1"/>
                </a:solidFill>
              </a:rPr>
              <a:t>Τι θέλουμε να μάθουμε;</a:t>
            </a:r>
          </a:p>
          <a:p>
            <a:r>
              <a:rPr lang="el-GR" sz="3600" b="1" u="sng" dirty="0" smtClean="0">
                <a:solidFill>
                  <a:schemeClr val="bg1"/>
                </a:solidFill>
              </a:rPr>
              <a:t>Γ΄Φάση</a:t>
            </a:r>
            <a:r>
              <a:rPr lang="el-GR" sz="3600" b="1" dirty="0" smtClean="0">
                <a:solidFill>
                  <a:schemeClr val="bg1"/>
                </a:solidFill>
              </a:rPr>
              <a:t>: </a:t>
            </a:r>
            <a:r>
              <a:rPr lang="el-GR" sz="3600" dirty="0" smtClean="0">
                <a:solidFill>
                  <a:schemeClr val="bg1"/>
                </a:solidFill>
              </a:rPr>
              <a:t>Πώς θα το μάθουμε;</a:t>
            </a:r>
            <a:endParaRPr lang="el-G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75856" y="119675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Τηλεφωνήσαμε στο νηπιαγωγείο του </a:t>
            </a:r>
            <a:r>
              <a:rPr lang="el-GR" b="1" dirty="0" err="1" smtClean="0">
                <a:solidFill>
                  <a:schemeClr val="bg1"/>
                </a:solidFill>
                <a:latin typeface="Comic Sans MS" pitchFamily="66" charset="0"/>
              </a:rPr>
              <a:t>Σοκαρά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 και </a:t>
            </a:r>
          </a:p>
          <a:p>
            <a:r>
              <a:rPr lang="el-GR" b="1" dirty="0">
                <a:solidFill>
                  <a:schemeClr val="bg1"/>
                </a:solidFill>
                <a:latin typeface="Comic Sans MS" pitchFamily="66" charset="0"/>
              </a:rPr>
              <a:t>τ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ων </a:t>
            </a:r>
            <a:r>
              <a:rPr lang="el-GR" b="1" dirty="0" err="1" smtClean="0">
                <a:solidFill>
                  <a:schemeClr val="bg1"/>
                </a:solidFill>
                <a:latin typeface="Comic Sans MS" pitchFamily="66" charset="0"/>
              </a:rPr>
              <a:t>Σταβίων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 για να μας δώσουν εικόνες και </a:t>
            </a:r>
          </a:p>
          <a:p>
            <a:r>
              <a:rPr lang="el-GR" b="1" dirty="0">
                <a:solidFill>
                  <a:schemeClr val="bg1"/>
                </a:solidFill>
                <a:latin typeface="Comic Sans MS" pitchFamily="66" charset="0"/>
              </a:rPr>
              <a:t>π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ληροφορίες για τους δράκους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067944" y="378904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Επισκεφθήκαμε την τάξη της </a:t>
            </a:r>
            <a:r>
              <a:rPr lang="el-GR" b="1" dirty="0" err="1" smtClean="0">
                <a:solidFill>
                  <a:schemeClr val="bg1"/>
                </a:solidFill>
                <a:latin typeface="Comic Sans MS" pitchFamily="66" charset="0"/>
              </a:rPr>
              <a:t>Ε΄και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 ΣΤ΄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Δημοτικού για να ζητήσουμε πληροφορίες</a:t>
            </a:r>
          </a:p>
          <a:p>
            <a:r>
              <a:rPr lang="el-GR" b="1" dirty="0">
                <a:solidFill>
                  <a:schemeClr val="bg1"/>
                </a:solidFill>
                <a:latin typeface="Comic Sans MS" pitchFamily="66" charset="0"/>
              </a:rPr>
              <a:t>α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λλά και να τους προτείνουμε να μας βοηθήσουν στην κατασκευή του δράκου</a:t>
            </a:r>
            <a:endParaRPr lang="el-G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6 - Εικόνα" descr="Εικόνα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427" y="2564904"/>
            <a:ext cx="3791517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788024" y="98072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Η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κ.Χρύσα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μας δίνει  τις πρώτες πληροφορίες</a:t>
            </a:r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67544" y="450912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Όλοι μαζί  προσπαθούμε να </a:t>
            </a:r>
          </a:p>
          <a:p>
            <a:r>
              <a:rPr lang="el-GR" sz="2000" b="1" dirty="0">
                <a:solidFill>
                  <a:schemeClr val="bg1"/>
                </a:solidFill>
                <a:latin typeface="Comic Sans MS" pitchFamily="66" charset="0"/>
              </a:rPr>
              <a:t>κ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αταλήξουμε σε ένα προσχέδιο του δράκου</a:t>
            </a:r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5 - Εικόνα" descr="Εικόνα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42712"/>
            <a:ext cx="3816424" cy="2916482"/>
          </a:xfrm>
          <a:prstGeom prst="rect">
            <a:avLst/>
          </a:prstGeom>
        </p:spPr>
      </p:pic>
      <p:pic>
        <p:nvPicPr>
          <p:cNvPr id="7" name="6 - Εικόνα" descr="Εικόνα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3960440" cy="3021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latin typeface="Monotype Corsiva" pitchFamily="66" charset="0"/>
              </a:rPr>
              <a:t>Μαζευτήκαμε στο νηπιαγωγείο  και…</a:t>
            </a:r>
            <a:endParaRPr lang="el-GR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187624" y="580526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 Ορίσαμε κανόνες καλής συνεργασίας…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5 - Εικόνα" descr="Εικόνα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328592" cy="4039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971600" y="1052736"/>
            <a:ext cx="75608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omic Sans MS" pitchFamily="66" charset="0"/>
              </a:rPr>
              <a:t>π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αρουσιάσαμε το υλικό μας  και ψηφίσαμε το προσχέδιο που θα ακολουθήσουμε…</a:t>
            </a:r>
            <a:endParaRPr lang="el-GR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dirty="0"/>
          </a:p>
        </p:txBody>
      </p:sp>
      <p:pic>
        <p:nvPicPr>
          <p:cNvPr id="5" name="4 - Εικόνα" descr="Εικόνα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5760640" cy="407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83569" y="1556792"/>
            <a:ext cx="815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κ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αι τέλος , χωριστήκαμε σε πέντε μικτές ηλικιακά ομάδες: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1619672" y="2852936"/>
            <a:ext cx="60965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Α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ομάδα 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πληροφοριών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Β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ομάδα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omic Sans MS" pitchFamily="66" charset="0"/>
              </a:rPr>
              <a:t>κατασκευής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 κεφαλιού-λαιμού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Γ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ομάδα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omic Sans MS" pitchFamily="66" charset="0"/>
              </a:rPr>
              <a:t>κατασκευής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 κορμού και ποδιών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Δ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ομάδα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omic Sans MS" pitchFamily="66" charset="0"/>
              </a:rPr>
              <a:t>κατασκευής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 φτερών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Ε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ομάδα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omic Sans MS" pitchFamily="66" charset="0"/>
              </a:rPr>
              <a:t>κατασκευής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 ουράς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όν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20688"/>
            <a:ext cx="7056784" cy="573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115616" y="90872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Τα υλικά και τα εργαλεία που συγκεντρώσαμε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3 - Εικόνα" descr="Εικόνα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5040560" cy="373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όνα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64046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619672" y="476672"/>
            <a:ext cx="5973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Πολιτιστικό πρόγραμμα</a:t>
            </a:r>
            <a:r>
              <a:rPr lang="el-GR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el-GR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:</a:t>
            </a:r>
          </a:p>
          <a:p>
            <a:pPr algn="ctr"/>
            <a:r>
              <a:rPr lang="el-GR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«Λαϊκά Παραδοσιακά Παραμύθια»</a:t>
            </a:r>
            <a:endParaRPr lang="el-GR" sz="3600" b="1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899592" y="1700808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Monotype Corsiva" pitchFamily="66" charset="0"/>
              </a:rPr>
              <a:t>Ιανουάριος-Μάιος</a:t>
            </a:r>
            <a:r>
              <a:rPr lang="el-GR" sz="3200" b="1" dirty="0" smtClean="0">
                <a:solidFill>
                  <a:srgbClr val="FFFF00"/>
                </a:solidFill>
              </a:rPr>
              <a:t> </a:t>
            </a:r>
            <a:r>
              <a:rPr lang="el-GR" sz="3200" b="1" dirty="0" smtClean="0">
                <a:solidFill>
                  <a:srgbClr val="FFFF00"/>
                </a:solidFill>
                <a:latin typeface="Monotype Corsiva" pitchFamily="66" charset="0"/>
              </a:rPr>
              <a:t>2011</a:t>
            </a:r>
            <a:endParaRPr lang="en-US" sz="32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Monotype Corsiva" pitchFamily="66" charset="0"/>
              </a:rPr>
              <a:t>Νηπιαγωγοί: </a:t>
            </a:r>
            <a:r>
              <a:rPr lang="el-GR" sz="3200" b="1" dirty="0" err="1" smtClean="0">
                <a:solidFill>
                  <a:srgbClr val="FFFF00"/>
                </a:solidFill>
                <a:latin typeface="Monotype Corsiva" pitchFamily="66" charset="0"/>
              </a:rPr>
              <a:t>Μπασμαντζίδου</a:t>
            </a:r>
            <a:r>
              <a:rPr lang="el-GR" sz="3200" b="1" dirty="0" smtClean="0">
                <a:solidFill>
                  <a:srgbClr val="FFFF00"/>
                </a:solidFill>
                <a:latin typeface="Monotype Corsiva" pitchFamily="66" charset="0"/>
              </a:rPr>
              <a:t> Μαρία,   </a:t>
            </a:r>
          </a:p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l-GR" sz="32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  </a:t>
            </a:r>
            <a:r>
              <a:rPr lang="el-GR" sz="3200" b="1" dirty="0" err="1" smtClean="0">
                <a:solidFill>
                  <a:srgbClr val="FFFF00"/>
                </a:solidFill>
                <a:latin typeface="Monotype Corsiva" pitchFamily="66" charset="0"/>
              </a:rPr>
              <a:t>Καλλένη</a:t>
            </a:r>
            <a:r>
              <a:rPr lang="el-GR" sz="3200" b="1" dirty="0" smtClean="0">
                <a:solidFill>
                  <a:srgbClr val="FFFF00"/>
                </a:solidFill>
                <a:latin typeface="Monotype Corsiva" pitchFamily="66" charset="0"/>
              </a:rPr>
              <a:t> Αναστασία</a:t>
            </a:r>
            <a:endParaRPr lang="el-GR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27584" y="3429000"/>
            <a:ext cx="50405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Συμμετείχαν τα παιδιά:</a:t>
            </a:r>
          </a:p>
          <a:p>
            <a:endParaRPr lang="el-GR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l-GR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    </a:t>
            </a:r>
            <a:r>
              <a:rPr lang="el-GR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Νήπια</a:t>
            </a:r>
            <a:endParaRPr lang="el-GR" sz="2000" b="1" u="sng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Ελευθερία Γαλανού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Χρύσα Κασσωτάκη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Ελευθερία Χειμωνάκη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Γιάννης Θεργιάκης</a:t>
            </a:r>
          </a:p>
          <a:p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716016" y="3645024"/>
            <a:ext cx="3289299" cy="293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Προνήπια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Άλκης  Βασμαριδάκης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Ευαγγελία Γαλανού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Κωνσταντίνος Γαλανός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Βαγγέλης Ν. Θεργιάκης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Βαγγέλης Φ. Θεργιάκης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Μανώλης Θεργιάκης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Ζωή Χειμωνάκη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Μανώλης Χειμωνάκης</a:t>
            </a:r>
            <a:endParaRPr lang="el-GR" sz="2000" b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όνα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4050" y="683304"/>
            <a:ext cx="6854334" cy="519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Εικόνα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3864866" cy="2952328"/>
          </a:xfrm>
          <a:prstGeom prst="rect">
            <a:avLst/>
          </a:prstGeom>
        </p:spPr>
      </p:pic>
      <p:pic>
        <p:nvPicPr>
          <p:cNvPr id="7" name="6 - Εικόνα" descr="Εικόνα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08976"/>
            <a:ext cx="4176464" cy="3190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11560" y="90872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Κατά την ολοκλήρωση της </a:t>
            </a:r>
            <a:r>
              <a:rPr lang="el-GR" b="1" dirty="0" err="1" smtClean="0">
                <a:solidFill>
                  <a:schemeClr val="bg1"/>
                </a:solidFill>
                <a:latin typeface="Comic Sans MS" pitchFamily="66" charset="0"/>
              </a:rPr>
              <a:t>κατασκευής,κάναμε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 μια ανασκόπηση για το πώς </a:t>
            </a:r>
          </a:p>
          <a:p>
            <a:r>
              <a:rPr lang="el-GR" b="1" dirty="0" err="1" smtClean="0">
                <a:solidFill>
                  <a:schemeClr val="bg1"/>
                </a:solidFill>
                <a:latin typeface="Comic Sans MS" pitchFamily="66" charset="0"/>
              </a:rPr>
              <a:t>ξεκινήσαμε,τι</a:t>
            </a:r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 ξέραμε και τι καινούργιο μάθαμε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Αξιολογήσαμε τη διαδικασία και το αποτέλεσμα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Comic Sans MS" pitchFamily="66" charset="0"/>
              </a:rPr>
              <a:t>Και τέλος καταγράψαμε ατομικά τα συναισθήματα και τις εντυπώσεις μας</a:t>
            </a:r>
            <a:endParaRPr lang="el-G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4 - Εικόνα" descr="Εικόνα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5256584" cy="3987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 smtClean="0">
                <a:solidFill>
                  <a:srgbClr val="FFFF00"/>
                </a:solidFill>
                <a:latin typeface="Monotype Corsiva" pitchFamily="66" charset="0"/>
              </a:rPr>
              <a:t>Παιδί και Γλώσσα</a:t>
            </a:r>
            <a:endParaRPr lang="el-GR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827584" y="1988840"/>
            <a:ext cx="81067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Γράψαμε τραγούδι με θέμα την ιστορία  του Αι-Γιώργη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Μάθαμε το </a:t>
            </a:r>
            <a:r>
              <a:rPr lang="el-GR" sz="2400" b="1" dirty="0" err="1" smtClean="0">
                <a:solidFill>
                  <a:schemeClr val="bg1"/>
                </a:solidFill>
                <a:latin typeface="Comic Sans MS" pitchFamily="66" charset="0"/>
              </a:rPr>
              <a:t>λάχνισμα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«Αι-</a:t>
            </a:r>
            <a:r>
              <a:rPr lang="el-GR" sz="2400" b="1" dirty="0" err="1" smtClean="0">
                <a:solidFill>
                  <a:schemeClr val="bg1"/>
                </a:solidFill>
                <a:latin typeface="Comic Sans MS" pitchFamily="66" charset="0"/>
              </a:rPr>
              <a:t>Γιώργ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η Καβαλάρη»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Αφηγηθήκαμε παραμύθια με δράκους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Γράψαμε το δικό μας παραμύθι «Ο Γιάννης ο δράκος»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Γράψαμε και εκτελέσαμε συνταγή γλυκού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Μάθαμε το γράμμα Α από το Άγιος και το άλογο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Εμπλουτίσαμε το λεξιλόγιό μας με νέες λέξεις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6000" b="1" dirty="0" smtClean="0">
                <a:solidFill>
                  <a:srgbClr val="FFFF00"/>
                </a:solidFill>
                <a:latin typeface="Monotype Corsiva" pitchFamily="66" charset="0"/>
              </a:rPr>
              <a:t>Παιδί</a:t>
            </a:r>
            <a:r>
              <a:rPr lang="el-GR" dirty="0" smtClean="0"/>
              <a:t>  </a:t>
            </a:r>
            <a:r>
              <a:rPr lang="el-GR" sz="6000" b="1" dirty="0" smtClean="0">
                <a:solidFill>
                  <a:srgbClr val="FFFF00"/>
                </a:solidFill>
                <a:latin typeface="Monotype Corsiva" pitchFamily="66" charset="0"/>
              </a:rPr>
              <a:t>και Μαθηματικά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611560" y="1772816"/>
            <a:ext cx="80648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Κάναμε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Μετρήσεις για να βρούμε σωστές αναλογίες στα μέλη του δράκου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Συγκρίσεις μεγεθών και κατηγοριοποιήσεις των φολίδων του δράκου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Μάθαμε τον αριθμό  4 από τα πόδια του δράκου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Απαριθμήσαμε τα νύχια ,τα αγκάθια και τα πόδια του δράκου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Συγκεντρώσαμε οργανώσαμε και επεξεργαστήκαμε πληροφορίες και δεδομένα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Χρησιμοποιήσαμε μέτρα και χάρακες στις μετρήσεις μας    προκειμένου να </a:t>
            </a:r>
          </a:p>
          <a:p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επιλύσουμε μαθηματικά προβλήματα που προέκυψαν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6000" b="1" dirty="0" smtClean="0">
                <a:solidFill>
                  <a:srgbClr val="FFFF00"/>
                </a:solidFill>
                <a:latin typeface="Monotype Corsiva" pitchFamily="66" charset="0"/>
              </a:rPr>
              <a:t>Παιδί  και  Περιβάλλον</a:t>
            </a:r>
            <a:endParaRPr lang="el-GR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971601" y="177281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Αναπτύξαμε ικανότητες συνεργασίας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Μάθαμε βασικούς κανόνες προστασίας κατά την χρήση υλικών και εργαλείων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Επισκεφθήκαμε το ΚΑΠΗ Πύργου για να ακούσουμε παραδοσιακά παραμύθια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Φιλοξενήσαμε στο νηπιαγωγείο μας την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κ.Σούλα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που μας διηγήθηκε παραμύθι με δράκο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Μάθαμε για την ιστορία του Άγιου  Μύρωνα που σκότωσε τον δράκο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115616" y="1268760"/>
            <a:ext cx="3403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Ανθρωπογενές Περιβάλλον</a:t>
            </a:r>
            <a:endParaRPr lang="el-GR" sz="20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43608" y="4797152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Φυσικό Περιβάλλον</a:t>
            </a:r>
          </a:p>
          <a:p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Μάθαμε για τον δράκο του Κομόντο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Πειραματιστήκαμε με διάφορα υλικά και μάθαμε τις ιδιότητές τους</a:t>
            </a:r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FFFF00"/>
                </a:solidFill>
                <a:latin typeface="Monotype Corsiva" pitchFamily="66" charset="0"/>
              </a:rPr>
              <a:t>Παιδί  και  Δημιουργία  και  Έκφραση</a:t>
            </a:r>
            <a:endParaRPr lang="el-GR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83568" y="1916832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Κατασκευάσαμε τρισδιάστατο δράκο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Δραματοποιήσαμε την ιστορία του Άγιου Μύρωνα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Ζωγραφίσαμε σκηνές από την ιστορία του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Παρατηρήσαμε  τη δομή  της Βυζαντινής εικόνας του Αι-Γιώργη και φιλοτεχνήσαμε το τραγούδι που φτιάξαμε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Μάθαμε το τραγούδι «Ο τεμπέλης δράκος» του </a:t>
            </a:r>
            <a:r>
              <a:rPr lang="el-GR" sz="2400" b="1" dirty="0" err="1" smtClean="0">
                <a:solidFill>
                  <a:schemeClr val="bg1"/>
                </a:solidFill>
                <a:latin typeface="Comic Sans MS" pitchFamily="66" charset="0"/>
              </a:rPr>
              <a:t>Χατζηπιερή</a:t>
            </a:r>
            <a:endParaRPr lang="el-GR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Μάθαμε το τραγούδι «ο δράκος» από την </a:t>
            </a:r>
            <a:r>
              <a:rPr lang="el-GR" sz="2400" b="1" dirty="0" err="1" smtClean="0">
                <a:solidFill>
                  <a:schemeClr val="bg1"/>
                </a:solidFill>
                <a:latin typeface="Comic Sans MS" pitchFamily="66" charset="0"/>
              </a:rPr>
              <a:t>Λιλιπούπολη</a:t>
            </a:r>
            <a:endParaRPr lang="el-GR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Μελοποιήσαμε το δικό μας τραγούδι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 smtClean="0">
                <a:solidFill>
                  <a:srgbClr val="FFFF00"/>
                </a:solidFill>
                <a:latin typeface="Monotype Corsiva" pitchFamily="66" charset="0"/>
              </a:rPr>
              <a:t>Παιδί  και  Υπολογιστής</a:t>
            </a:r>
            <a:endParaRPr lang="el-GR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11560" y="1772816"/>
            <a:ext cx="806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Εκτυπώσαμε φωτογραφίες με δράκους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Παρακολουθήσαμε ντοκιμαντέρ για τον δράκο του Κομόντο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solidFill>
                  <a:srgbClr val="FFFF00"/>
                </a:solidFill>
                <a:latin typeface="Monotype Corsiva" pitchFamily="66" charset="0"/>
              </a:rPr>
              <a:t>Λόγοι για του οποίους εμπλέξαμε τα παιδιά του Δημοτικού  στη διαδικασία</a:t>
            </a:r>
            <a:endParaRPr lang="el-GR" sz="4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899593" y="198884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Υπήρχε ανάγκη να εμπλουτίσουμε τις γνώσεις και τις δεξιότητές μας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Θέλαμε να βρούμε περαιτέρω πληροφορίες που απαιτούσαν αναγνωστικές ικανότητες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Το Δημοτικό αποτελούσε την πιο κοντινή και προσβάσιμη πηγή πληροφόρησης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Η συνεργασία των παιδιών με διαφορετικές ηλικίες και ικανότητες τα βοηθά να αλληλοσυμπληρώνονται και να αποκτούν  νέες κοινωνικές και γνωστικές </a:t>
            </a:r>
          </a:p>
          <a:p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δεξιότητες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el-GR" sz="6000" b="1" dirty="0" smtClean="0">
                <a:solidFill>
                  <a:srgbClr val="FFFF00"/>
                </a:solidFill>
                <a:latin typeface="Monotype Corsiva" pitchFamily="66" charset="0"/>
              </a:rPr>
              <a:t>Τα </a:t>
            </a:r>
            <a:r>
              <a:rPr lang="en-US" sz="60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l-GR" sz="6000" b="1" dirty="0" smtClean="0">
                <a:solidFill>
                  <a:srgbClr val="FFFF00"/>
                </a:solidFill>
                <a:latin typeface="Monotype Corsiva" pitchFamily="66" charset="0"/>
              </a:rPr>
              <a:t>υπόλοιπα </a:t>
            </a:r>
            <a:r>
              <a:rPr lang="en-US" sz="60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l-GR" sz="6000" b="1" dirty="0" smtClean="0">
                <a:solidFill>
                  <a:srgbClr val="FFFF00"/>
                </a:solidFill>
                <a:latin typeface="Monotype Corsiva" pitchFamily="66" charset="0"/>
              </a:rPr>
              <a:t>παραμύθια…</a:t>
            </a:r>
            <a:endParaRPr lang="el-GR" sz="6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</a:bodyPr>
          <a:lstStyle/>
          <a:p>
            <a:r>
              <a:rPr lang="el-GR" sz="4000" b="1" i="1" dirty="0" smtClean="0">
                <a:solidFill>
                  <a:srgbClr val="FFFF00"/>
                </a:solidFill>
                <a:latin typeface="Monotype Corsiva" pitchFamily="66" charset="0"/>
              </a:rPr>
              <a:t>Η Γιαγιά Αργυρώ ζωντανεύει παραμύθια του παλιού καιρού…</a:t>
            </a:r>
            <a:endParaRPr lang="el-GR" sz="4000" b="1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5 - Θέση περιεχομένου" descr="Εικόνα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4732" y="1863572"/>
            <a:ext cx="3579236" cy="3941691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83968" y="2132856"/>
            <a:ext cx="4424168" cy="4248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«Παραμυθού , παραμυθού που ζεις στα όνειρά μας</a:t>
            </a:r>
          </a:p>
          <a:p>
            <a:pPr>
              <a:buNone/>
            </a:pP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Ποιος ξέρει τι έχεις σήμερα φέρει στην συντροφιά μας;</a:t>
            </a:r>
          </a:p>
          <a:p>
            <a:pPr>
              <a:buNone/>
            </a:pP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Θα είναι δράκοι και θεριά</a:t>
            </a:r>
          </a:p>
          <a:p>
            <a:pPr>
              <a:buNone/>
            </a:pP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πουλιά ,βασιλοπούλες,</a:t>
            </a:r>
          </a:p>
          <a:p>
            <a:pPr>
              <a:buNone/>
            </a:pP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ζώα με ανθρώπινη λαλιά ή παρδαλές αρκούδες</a:t>
            </a:r>
            <a:r>
              <a:rPr lang="el-GR" sz="2800" b="1" dirty="0" smtClean="0">
                <a:solidFill>
                  <a:schemeClr val="bg1"/>
                </a:solidFill>
              </a:rPr>
              <a:t>;</a:t>
            </a:r>
            <a:r>
              <a:rPr lang="el-GR" sz="2800" b="1" dirty="0" smtClean="0">
                <a:solidFill>
                  <a:schemeClr val="bg1"/>
                </a:solidFill>
                <a:latin typeface="Comic Sans MS" pitchFamily="66" charset="0"/>
              </a:rPr>
              <a:t>»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/>
          </a:bodyPr>
          <a:lstStyle/>
          <a:p>
            <a:r>
              <a:rPr lang="el-GR" sz="5300" b="1" dirty="0" smtClean="0">
                <a:solidFill>
                  <a:srgbClr val="FFFF00"/>
                </a:solidFill>
                <a:latin typeface="Monotype Corsiva" pitchFamily="66" charset="0"/>
              </a:rPr>
              <a:t>«Το αίνιγμα του Κουτού»</a:t>
            </a:r>
            <a:br>
              <a:rPr lang="el-GR" sz="53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el-GR" sz="31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(</a:t>
            </a:r>
            <a:r>
              <a:rPr lang="el-GR" sz="3100" b="1" dirty="0" smtClean="0">
                <a:solidFill>
                  <a:schemeClr val="bg1"/>
                </a:solidFill>
                <a:latin typeface="Monotype Corsiva" pitchFamily="66" charset="0"/>
              </a:rPr>
              <a:t>παραδοσιακό  παραμύθι  της Βουλγαρίας)</a:t>
            </a:r>
            <a:endParaRPr lang="el-GR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55576" y="2060849"/>
            <a:ext cx="75574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Δραστηριότητες: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Παιδί και Γλώσσα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Αναδιηγηθήκαμε το παραμύθι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Μάθαμε για την δομή του αινίγματος και  ρωτήσαμε  τους γονείς και τους </a:t>
            </a:r>
          </a:p>
          <a:p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παππούδες  να μας πουν δικά τους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Σκεφτήκαμε ,καταγράψαμε και  εικονογραφήσαμε τα δικά μας αινίγματα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55576" y="5229200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Παιδί και Δημιουργία Και ‘</a:t>
            </a:r>
            <a:r>
              <a:rPr lang="el-GR" sz="2000" b="1" u="sng" dirty="0" err="1" smtClean="0">
                <a:solidFill>
                  <a:schemeClr val="bg1"/>
                </a:solidFill>
                <a:latin typeface="Comic Sans MS" pitchFamily="66" charset="0"/>
              </a:rPr>
              <a:t>Εκφραση</a:t>
            </a:r>
            <a:endParaRPr lang="el-GR" sz="20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Δραματοποιήσαμε</a:t>
            </a:r>
            <a:r>
              <a:rPr lang="el-GR" dirty="0" smtClean="0"/>
              <a:t>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το</a:t>
            </a:r>
            <a:r>
              <a:rPr lang="el-GR" dirty="0" smtClean="0"/>
              <a:t> 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παραμύθι</a:t>
            </a:r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656184"/>
          </a:xfrm>
        </p:spPr>
        <p:txBody>
          <a:bodyPr>
            <a:normAutofit fontScale="90000"/>
          </a:bodyPr>
          <a:lstStyle/>
          <a:p>
            <a:r>
              <a:rPr lang="en-US" sz="5900" b="1" dirty="0" smtClean="0">
                <a:solidFill>
                  <a:srgbClr val="FFFF00"/>
                </a:solidFill>
                <a:latin typeface="Monotype Corsiva" pitchFamily="66" charset="0"/>
              </a:rPr>
              <a:t>“</a:t>
            </a:r>
            <a:r>
              <a:rPr lang="el-GR" sz="5900" b="1" dirty="0" smtClean="0">
                <a:solidFill>
                  <a:srgbClr val="FFFF00"/>
                </a:solidFill>
                <a:latin typeface="Monotype Corsiva" pitchFamily="66" charset="0"/>
              </a:rPr>
              <a:t>Ο ποντικός και η θυγατέρα του</a:t>
            </a:r>
            <a:r>
              <a:rPr lang="en-US" sz="5900" b="1" dirty="0" smtClean="0">
                <a:solidFill>
                  <a:srgbClr val="FFFF00"/>
                </a:solidFill>
                <a:latin typeface="Monotype Corsiva" pitchFamily="66" charset="0"/>
              </a:rPr>
              <a:t>”</a:t>
            </a:r>
            <a:r>
              <a:rPr lang="el-GR" sz="59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el-GR" sz="6000" dirty="0" smtClean="0">
                <a:solidFill>
                  <a:schemeClr val="bg1"/>
                </a:solidFill>
                <a:latin typeface="Monotype Corsiva" pitchFamily="66" charset="0"/>
              </a:rPr>
              <a:t>(</a:t>
            </a:r>
            <a:r>
              <a:rPr lang="el-GR" sz="3600" b="1" dirty="0" smtClean="0">
                <a:solidFill>
                  <a:schemeClr val="bg1"/>
                </a:solidFill>
                <a:latin typeface="Monotype Corsiva" pitchFamily="66" charset="0"/>
              </a:rPr>
              <a:t>ελληνικό λαϊκό παραμύθι) </a:t>
            </a:r>
            <a:endParaRPr lang="el-GR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83568" y="191683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Δραστηριότητες: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Παιδί  και Φυσικό Περιβάλλον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Μάθαμε και πειραματιστήκαμε πάνω στις έννοιες φως, σκοτάδι , σκιά , διάφανο, αδιάφανο</a:t>
            </a:r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83568" y="414908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Παιδί και Δημιουργία και ‘Έκφραση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Παρακολουθήσαμε  σε θέατρο σκιών το παραμύθι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Τα παιδιά κατασκευάσανε  φιγούρες με τους ήρωες  του παραμυθιού  και παίξανε Θέατρο σκιών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Δραματοποιήσαμε το παραμύθι</a:t>
            </a:r>
            <a:endParaRPr lang="el-GR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l-GR" sz="5900" b="1" dirty="0" smtClean="0">
                <a:solidFill>
                  <a:srgbClr val="FFFF00"/>
                </a:solidFill>
                <a:latin typeface="Monotype Corsiva" pitchFamily="66" charset="0"/>
              </a:rPr>
              <a:t>«Το πιο γλυκό ψωμί»</a:t>
            </a:r>
            <a:br>
              <a:rPr lang="el-GR" sz="59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el-GR" sz="3600" b="1" dirty="0" smtClean="0">
                <a:solidFill>
                  <a:schemeClr val="bg1"/>
                </a:solidFill>
                <a:latin typeface="Monotype Corsiva" pitchFamily="66" charset="0"/>
              </a:rPr>
              <a:t>(ελληνικό λαϊκό παραμύθι)</a:t>
            </a:r>
            <a:endParaRPr lang="el-GR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83568" y="1988841"/>
            <a:ext cx="79928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Δραστηριότητες: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Παιδί και Περιβάλλον</a:t>
            </a:r>
          </a:p>
          <a:p>
            <a:endParaRPr lang="el-GR" sz="20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Ανθρωπογενές Περιβάλλον</a:t>
            </a:r>
          </a:p>
          <a:p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Μάθαμε  την διαδικασία παρασκευής αλευριού  και φτιάξαμε το δικό μας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Καλέσαμε μια γιαγιά στην τάξη για να μας δείξει πως ζυμώνουμε ψωμί και  με τη ζύμη που μας έφτιαξε πλάσαμε τα δικά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μας,τα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ψήσαμε και τα φάγαμε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l-GR" sz="5900" b="1" dirty="0" smtClean="0">
                <a:solidFill>
                  <a:srgbClr val="FFFF00"/>
                </a:solidFill>
                <a:latin typeface="Monotype Corsiva" pitchFamily="66" charset="0"/>
              </a:rPr>
              <a:t>«Ο Γουρουνογιάννης»</a:t>
            </a:r>
            <a:br>
              <a:rPr lang="el-GR" sz="59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el-GR" sz="4000" b="1" dirty="0" smtClean="0">
                <a:solidFill>
                  <a:schemeClr val="bg1"/>
                </a:solidFill>
                <a:latin typeface="Monotype Corsiva" pitchFamily="66" charset="0"/>
              </a:rPr>
              <a:t>(Χαιρέτη  Μαρία – Ατσιπάδες  Μονοφατσίου)</a:t>
            </a:r>
            <a:endParaRPr lang="el-GR" sz="53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39552" y="1628800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Δραστηριότητες: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Παιδί και Γλώσσα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Σκεφτήκαμε και καταγράψαμε σύνθετες λέξεις  χρησιμοποιώντας τα ονόματά μας και ονόματα ζώων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Παιδί και Μαθηματικά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Μεταφέραμε  την ιστορία  σε επιτραπέζιο παιχνίδι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Κάναμε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μετρήσεις,αριθμήσεις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 και απαριθμήσεις ,μετρώντας τις βούλες στο ζάρι και τα τετράγωνα της διαδρομής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Εξασκηθήκαμε στις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χωροχρονικές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έννοιες μπροστά-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πίσω,πάνω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κάτω,πριν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-μετά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Αποκωδικοποιήσαμε σύμβολα και εντολές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0_1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94928"/>
          </a:xfrm>
        </p:spPr>
        <p:txBody>
          <a:bodyPr>
            <a:noAutofit/>
          </a:bodyPr>
          <a:lstStyle/>
          <a:p>
            <a:r>
              <a:rPr lang="el-GR" sz="5300" b="1" dirty="0" smtClean="0">
                <a:solidFill>
                  <a:srgbClr val="FFFF00"/>
                </a:solidFill>
                <a:latin typeface="Monotype Corsiva" pitchFamily="66" charset="0"/>
              </a:rPr>
              <a:t>Ολοκληρώνοντας….</a:t>
            </a:r>
            <a:endParaRPr lang="el-GR" sz="53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1052736"/>
            <a:ext cx="828092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…θα θέλαμε να μοιραστούμε μαζί σας τις εμπειρίες και εντυπώσεις  μας από το πρόγραμμα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εκπαιδευτικοί:</a:t>
            </a:r>
          </a:p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Πριν επιλέξουμε το θέμα μας προβλημάτισε ο μεγάλος αριθμός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προνηπίων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του τμήματος για το κατά πόσο μπορούν να ανταποκριθούν στις απαιτήσεις ενός προγράμματος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Το θέμα των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παραμυθιών,παρόλο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που είναι αγαπητό στα παιδιά ,είναι  εξαιρετικά ευρύ και πλούσιο και δύσκολα οργανώνεται και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περιορίζεται.Αυτό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αποτέλεσε  μια αρχική δυσκολία για μας κατά την έναρξη του προγράμματος που τελικά ξεπεράστηκε εύκολα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Η συμβολή των γονιών σε ένα πρόγραμμα είναι σημαντικό κομμάτι  κατά την  διεξαγωγή του και υπήρχε  η ανησυχία  για το αν θα καταφέρουμε να συγκεντρώσουμε υλικό  χωρίς την βοήθειά τους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83568" y="332656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Στο κοινό πρόγραμμα η συνεργασία μεταξύ των εκπαιδευτικών  έγινε σε πολύ θετικό κλίμα ,ισχυροποίησε τους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δεσμους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,έδωσε έμπνευση και κίνητρο  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Παιδιά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Παρ’ολες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τις ανησυχίες μας για τον μεγάλο αριθμό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προνηπίων</a:t>
            </a:r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τα παιδιά στο σύνολό τους ανταποκρίθηκαν με ενθουσιασμό  σε όλες τις δραστηριότητες, πρότειναν τις δικές τους ιδέες και διατήρησαν το ενδιαφέρον  τους μέχρι το τέλος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000" b="1" u="sng" dirty="0" smtClean="0">
                <a:solidFill>
                  <a:schemeClr val="bg1"/>
                </a:solidFill>
                <a:latin typeface="Comic Sans MS" pitchFamily="66" charset="0"/>
              </a:rPr>
              <a:t>Ευρύτερη Κοινότητα</a:t>
            </a:r>
          </a:p>
          <a:p>
            <a:endParaRPr lang="el-GR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Συνεργαστήκαμε  με  συγγενικά πρόσωπα των </a:t>
            </a:r>
            <a:r>
              <a:rPr lang="el-GR" sz="2000" b="1" dirty="0" err="1" smtClean="0">
                <a:solidFill>
                  <a:schemeClr val="bg1"/>
                </a:solidFill>
                <a:latin typeface="Comic Sans MS" pitchFamily="66" charset="0"/>
              </a:rPr>
              <a:t>παιδιών,με</a:t>
            </a:r>
            <a:r>
              <a:rPr lang="el-GR" sz="2000" b="1" dirty="0" smtClean="0">
                <a:solidFill>
                  <a:schemeClr val="bg1"/>
                </a:solidFill>
                <a:latin typeface="Comic Sans MS" pitchFamily="66" charset="0"/>
              </a:rPr>
              <a:t> το Δημοτικό του χωριού, με το ΚΑΠΗ και διάφορους τοπικούς παράγοντες στα πλαίσια της προσπάθειας να ανοιχτεί το Νηπιαγωγείο στην ευρύτερη κοινωνία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el-GR" sz="5300" b="1" dirty="0" smtClean="0">
                <a:solidFill>
                  <a:srgbClr val="FFFF00"/>
                </a:solidFill>
                <a:latin typeface="Monotype Corsiva" pitchFamily="66" charset="0"/>
              </a:rPr>
              <a:t>Σας   ευχαριστούμε!!!!</a:t>
            </a:r>
            <a:br>
              <a:rPr lang="el-GR" sz="53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el-GR" sz="53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" name="Μάριος Φραγκούλης &amp;amp;amp; Ηλίας Μαμαλάκης - Μάγειρα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244475" cy="244475"/>
          </a:xfrm>
          <a:prstGeom prst="rect">
            <a:avLst/>
          </a:prstGeom>
        </p:spPr>
      </p:pic>
      <p:pic>
        <p:nvPicPr>
          <p:cNvPr id="4" name="3 - Εικόνα" descr="illustration,character,paint,people,story,texture-fa81b3314c79765f959b25218ac5455f_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628800"/>
            <a:ext cx="6860065" cy="4678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971600" y="1052736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043608" y="332656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FF00"/>
                </a:solidFill>
                <a:latin typeface="Monotype Corsiva" pitchFamily="66" charset="0"/>
              </a:rPr>
              <a:t>Ο ρόλος της Γιαγιάς Αργυρώς….</a:t>
            </a:r>
            <a:endParaRPr lang="el-GR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3 - Εικόνα" descr="100_11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1196751"/>
            <a:ext cx="1224136" cy="1300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187624" y="26064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  <a:latin typeface="Monotype Corsiva" pitchFamily="66" charset="0"/>
              </a:rPr>
              <a:t>…από το «Π» των παραμυθιών , τα παιδιά φτιάχνουν την πόρτα που οδηγεί στην παραμυθοχώρα….</a:t>
            </a:r>
            <a:endParaRPr lang="el-GR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4 - Εικόνα" descr="Εικόνα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220670" cy="424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323528" y="1340768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187624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Monotype Corsiva" pitchFamily="66" charset="0"/>
              </a:rPr>
              <a:t>Τα παραμύθια που επεξεργαστήκαμε</a:t>
            </a:r>
            <a:endParaRPr lang="el-GR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764704"/>
            <a:ext cx="77768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Monotype Corsiva" pitchFamily="66" charset="0"/>
              </a:rPr>
              <a:t>«Ο  ΑΙ -ΓΙΩΡΓΗΣ  ΚΑΙ  Ο  ΔΡΑΚΟΣ» </a:t>
            </a:r>
          </a:p>
          <a:p>
            <a:endParaRPr lang="el-GR" dirty="0"/>
          </a:p>
          <a:p>
            <a:endParaRPr lang="el-GR" sz="2400" b="1" dirty="0" smtClean="0">
              <a:solidFill>
                <a:schemeClr val="bg1"/>
              </a:solidFill>
            </a:endParaRPr>
          </a:p>
          <a:p>
            <a:pPr lvl="1"/>
            <a:r>
              <a:rPr lang="el-GR" sz="2400" b="1" u="sng" dirty="0" smtClean="0">
                <a:solidFill>
                  <a:schemeClr val="bg1"/>
                </a:solidFill>
                <a:latin typeface="Comic Sans MS" pitchFamily="66" charset="0"/>
              </a:rPr>
              <a:t>Ομάδα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: 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Τα παιδιά του νηπιαγωγείου(4 νήπια,8 προνήπια)</a:t>
            </a:r>
          </a:p>
          <a:p>
            <a:pPr lvl="1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Τα παιδιά  της Ε΄ και ΣΤ΄ Δημοτικού(4  και 5 αντίστοιχα)</a:t>
            </a:r>
          </a:p>
          <a:p>
            <a:pPr lvl="1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Οι  νηπιαγωγοί, Μπασματζίδου Μαρία και Καλλένη Αναστασία </a:t>
            </a:r>
          </a:p>
          <a:p>
            <a:pPr lvl="1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Η δασκάλα Ασημακίδου Χρύσα</a:t>
            </a:r>
          </a:p>
          <a:p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   </a:t>
            </a:r>
            <a:r>
              <a:rPr lang="el-GR" sz="2400" b="1" u="sng" dirty="0" smtClean="0">
                <a:solidFill>
                  <a:schemeClr val="bg1"/>
                </a:solidFill>
                <a:latin typeface="Comic Sans MS" pitchFamily="66" charset="0"/>
              </a:rPr>
              <a:t>Διάρκεια επεξεργασίας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: </a:t>
            </a:r>
          </a:p>
          <a:p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   3 εβδομάδες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solidFill>
                  <a:srgbClr val="FFFF00"/>
                </a:solidFill>
                <a:latin typeface="Monotype Corsiva" pitchFamily="66" charset="0"/>
              </a:rPr>
              <a:t>Η ιστορία…</a:t>
            </a:r>
            <a:endParaRPr lang="el-GR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187624" y="1412776"/>
            <a:ext cx="67606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Τον σκο- , τον σκο- , τον σκότωσε ο Αϊ –Γιώργης μας τον Δράκο</a:t>
            </a: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Μην πάει  στη βασιλοπούλα μας γιατί </a:t>
            </a:r>
            <a:r>
              <a:rPr lang="el-GR" sz="2400" b="1" dirty="0" err="1">
                <a:solidFill>
                  <a:schemeClr val="bg1"/>
                </a:solidFill>
                <a:latin typeface="Comic Sans MS" pitchFamily="66" charset="0"/>
              </a:rPr>
              <a:t>θε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 να τη 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φάει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Χαρήκαν και γελούσανε, όλοι μες το παλάτι</a:t>
            </a: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«Ακούσατε, ακούσατε δύο η ώρα όλοι να ρθείτε</a:t>
            </a: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Να φάμε και να πιούμε όλοι για να χαρούμε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».</a:t>
            </a:r>
            <a:endParaRPr lang="el-G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Μα ποιος ο νιος που έσωσε κανένας δεν κατέχει</a:t>
            </a:r>
          </a:p>
          <a:p>
            <a:r>
              <a:rPr lang="el-GR" sz="2400" b="1" dirty="0" err="1">
                <a:solidFill>
                  <a:schemeClr val="bg1"/>
                </a:solidFill>
                <a:latin typeface="Comic Sans MS" pitchFamily="66" charset="0"/>
              </a:rPr>
              <a:t>Μόν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’ η βασιλοπούλα μας, μόνο αυτή το ξέρει.</a:t>
            </a: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Ποιος </a:t>
            </a:r>
            <a:r>
              <a:rPr lang="el-GR" sz="2400" b="1" dirty="0" err="1">
                <a:solidFill>
                  <a:schemeClr val="bg1"/>
                </a:solidFill>
                <a:latin typeface="Comic Sans MS" pitchFamily="66" charset="0"/>
              </a:rPr>
              <a:t>ειν΄ο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 νιός ο όμορφος κι τύχη θα τον φέρει.</a:t>
            </a:r>
          </a:p>
          <a:p>
            <a:r>
              <a:rPr lang="el-GR" sz="2400" b="1" dirty="0"/>
              <a:t> 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187625" y="2780928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Και ο Αϊ- Γιώργης του βασιλιά απάντησε:</a:t>
            </a: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«Γεώργιο με λένε </a:t>
            </a:r>
            <a:r>
              <a:rPr lang="el-GR" sz="2400" b="1" dirty="0" err="1">
                <a:solidFill>
                  <a:schemeClr val="bg1"/>
                </a:solidFill>
                <a:latin typeface="Comic Sans MS" pitchFamily="66" charset="0"/>
              </a:rPr>
              <a:t>απ΄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 την Καππαδοκία</a:t>
            </a:r>
            <a:endParaRPr lang="el-GR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Θέλεις να κάνεις χάρισμα; Κάνε μια εκκλησία</a:t>
            </a:r>
            <a:endParaRPr lang="el-GR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Και βάλε και ζωγράφισε Χριστό και Παναγία</a:t>
            </a:r>
            <a:endParaRPr lang="el-GR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Και στη δεξιά τους τη μεριά, βάλε </a:t>
            </a:r>
            <a:r>
              <a:rPr lang="el-GR" sz="2400" b="1" dirty="0" err="1">
                <a:solidFill>
                  <a:schemeClr val="bg1"/>
                </a:solidFill>
                <a:latin typeface="Comic Sans MS" pitchFamily="66" charset="0"/>
              </a:rPr>
              <a:t>΄ναν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 καβαλάρη</a:t>
            </a:r>
            <a:endParaRPr lang="el-GR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Πάνω σε τσίλικο άλογο </a:t>
            </a:r>
            <a:r>
              <a:rPr lang="el-GR" sz="2400" b="1" dirty="0" err="1">
                <a:solidFill>
                  <a:schemeClr val="bg1"/>
                </a:solidFill>
                <a:latin typeface="Comic Sans MS" pitchFamily="66" charset="0"/>
              </a:rPr>
              <a:t>μ΄ένα</a:t>
            </a:r>
            <a:r>
              <a:rPr lang="el-GR" sz="2400" b="1" dirty="0">
                <a:solidFill>
                  <a:schemeClr val="bg1"/>
                </a:solidFill>
                <a:latin typeface="Comic Sans MS" pitchFamily="66" charset="0"/>
              </a:rPr>
              <a:t> χρυσό κοντάρι»</a:t>
            </a:r>
            <a:endParaRPr lang="el-GR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043609" y="126876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Μόλις παρουσιάστηκε είπε η βασιλοπούλα</a:t>
            </a:r>
          </a:p>
          <a:p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«</a:t>
            </a:r>
            <a:r>
              <a:rPr lang="el-GR" sz="2400" b="1" dirty="0" err="1" smtClean="0">
                <a:solidFill>
                  <a:schemeClr val="bg1"/>
                </a:solidFill>
                <a:latin typeface="Comic Sans MS" pitchFamily="66" charset="0"/>
              </a:rPr>
              <a:t>Νάτος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αυτός με έσωσε </a:t>
            </a:r>
            <a:r>
              <a:rPr lang="el-GR" sz="2400" b="1" dirty="0" err="1" smtClean="0">
                <a:solidFill>
                  <a:schemeClr val="bg1"/>
                </a:solidFill>
                <a:latin typeface="Comic Sans MS" pitchFamily="66" charset="0"/>
              </a:rPr>
              <a:t>απ΄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την κακιά την ώρα!»</a:t>
            </a:r>
          </a:p>
          <a:p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«Ποιος είσαι παλικάρι μου κι </a:t>
            </a:r>
            <a:r>
              <a:rPr lang="el-GR" sz="2400" b="1" dirty="0" err="1" smtClean="0">
                <a:solidFill>
                  <a:schemeClr val="bg1"/>
                </a:solidFill>
                <a:latin typeface="Comic Sans MS" pitchFamily="66" charset="0"/>
              </a:rPr>
              <a:t>ίντα</a:t>
            </a:r>
            <a:r>
              <a:rPr lang="el-GR" sz="2400" b="1" dirty="0" smtClean="0">
                <a:solidFill>
                  <a:schemeClr val="bg1"/>
                </a:solidFill>
                <a:latin typeface="Comic Sans MS" pitchFamily="66" charset="0"/>
              </a:rPr>
              <a:t> να σου χαρίσω;»</a:t>
            </a:r>
          </a:p>
          <a:p>
            <a:r>
              <a:rPr lang="el-GR" sz="1600" b="1" dirty="0" smtClean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el-GR" sz="1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993</TotalTime>
  <Words>1409</Words>
  <Application>Microsoft Office PowerPoint</Application>
  <PresentationFormat>Προβολή στην οθόνη (4:3)</PresentationFormat>
  <Paragraphs>222</Paragraphs>
  <Slides>37</Slides>
  <Notes>0</Notes>
  <HiddenSlides>0</HiddenSlides>
  <MMClips>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Χαρτί</vt:lpstr>
      <vt:lpstr>Νηπιαγωγείο  Τσιφούτ Καστελλίου</vt:lpstr>
      <vt:lpstr>Διαφάνεια 2</vt:lpstr>
      <vt:lpstr>Η Γιαγιά Αργυρώ ζωντανεύει παραμύθια του παλιού καιρού…</vt:lpstr>
      <vt:lpstr>Διαφάνεια 4</vt:lpstr>
      <vt:lpstr>Διαφάνεια 5</vt:lpstr>
      <vt:lpstr>Διαφάνεια 6</vt:lpstr>
      <vt:lpstr>Διαφάνεια 7</vt:lpstr>
      <vt:lpstr>Η ιστορία…</vt:lpstr>
      <vt:lpstr>Διαφάνεια 9</vt:lpstr>
      <vt:lpstr>Μετά την αφήγηση της ιστορίας, η γιαγιά Αργυρώ  προτείνει στα παιδιά να κατασκευάσουν έναν ……</vt:lpstr>
      <vt:lpstr>Διαφάνεια 11</vt:lpstr>
      <vt:lpstr>Διαφάνεια 12</vt:lpstr>
      <vt:lpstr>Διαφάνεια 13</vt:lpstr>
      <vt:lpstr>Μαζευτήκαμε στο νηπιαγωγείο  και…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Παιδί και Γλώσσα</vt:lpstr>
      <vt:lpstr>Παιδί  και Μαθηματικά</vt:lpstr>
      <vt:lpstr>Παιδί  και  Περιβάλλον</vt:lpstr>
      <vt:lpstr>Παιδί  και  Δημιουργία  και  Έκφραση</vt:lpstr>
      <vt:lpstr>Παιδί  και  Υπολογιστής</vt:lpstr>
      <vt:lpstr>Λόγοι για του οποίους εμπλέξαμε τα παιδιά του Δημοτικού  στη διαδικασία</vt:lpstr>
      <vt:lpstr>Τα  υπόλοιπα  παραμύθια…</vt:lpstr>
      <vt:lpstr>«Το αίνιγμα του Κουτού» (παραδοσιακό  παραμύθι  της Βουλγαρίας)</vt:lpstr>
      <vt:lpstr>“Ο ποντικός και η θυγατέρα του” (ελληνικό λαϊκό παραμύθι) </vt:lpstr>
      <vt:lpstr>«Το πιο γλυκό ψωμί» (ελληνικό λαϊκό παραμύθι)</vt:lpstr>
      <vt:lpstr>«Ο Γουρουνογιάννης» (Χαιρέτη  Μαρία – Ατσιπάδες  Μονοφατσίου)</vt:lpstr>
      <vt:lpstr>Διαφάνεια 34</vt:lpstr>
      <vt:lpstr>Ολοκληρώνοντας….</vt:lpstr>
      <vt:lpstr>Διαφάνεια 36</vt:lpstr>
      <vt:lpstr>Σας   ευχαριστούμε!!!!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ΝΑΤΑΣΑ</dc:creator>
  <cp:lastModifiedBy>niki</cp:lastModifiedBy>
  <cp:revision>146</cp:revision>
  <dcterms:created xsi:type="dcterms:W3CDTF">2011-05-08T08:26:51Z</dcterms:created>
  <dcterms:modified xsi:type="dcterms:W3CDTF">2011-10-09T17:44:45Z</dcterms:modified>
</cp:coreProperties>
</file>